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56" r:id="rId3"/>
    <p:sldId id="257" r:id="rId4"/>
    <p:sldId id="263" r:id="rId5"/>
    <p:sldId id="264" r:id="rId6"/>
    <p:sldId id="258" r:id="rId7"/>
    <p:sldId id="259" r:id="rId8"/>
    <p:sldId id="266" r:id="rId9"/>
    <p:sldId id="260" r:id="rId10"/>
    <p:sldId id="261" r:id="rId11"/>
    <p:sldId id="267" r:id="rId12"/>
    <p:sldId id="262" r:id="rId13"/>
  </p:sldIdLst>
  <p:sldSz cx="7669213" cy="10585450"/>
  <p:notesSz cx="6858000" cy="9144000"/>
  <p:defaultTextStyle>
    <a:defPPr>
      <a:defRPr lang="ru-RU"/>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F0066"/>
    <a:srgbClr val="FF00FF"/>
  </p:clrMru>
</p:presentationPr>
</file>

<file path=ppt/tableStyles.xml><?xml version="1.0" encoding="utf-8"?>
<a:tblStyleLst xmlns:a="http://schemas.openxmlformats.org/drawingml/2006/main" def="{5C22544A-7EE6-4342-B048-85BDC9FD1C3A}">
  <a:tblStyle styleId="{0505E3EF-67EA-436B-97B2-0124C06EBD24}" styleName="Средний стиль 4 - акцент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799B23B-EC83-4686-B30A-512413B5E67A}" styleName="Светлый стиль 3 - акцент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C7853C-536D-4A76-A0AE-DD22124D55A5}" styleName="Стиль из темы 1 - акцент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0" d="100"/>
          <a:sy n="60" d="100"/>
        </p:scale>
        <p:origin x="-1854" y="366"/>
      </p:cViewPr>
      <p:guideLst>
        <p:guide orient="horz" pos="3334"/>
        <p:guide pos="2416"/>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75191" y="3288353"/>
            <a:ext cx="6518831" cy="2269010"/>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150382" y="5998421"/>
            <a:ext cx="5368449" cy="2705171"/>
          </a:xfrm>
        </p:spPr>
        <p:txBody>
          <a:bodyPr/>
          <a:lstStyle>
            <a:lvl1pPr marL="0" indent="0" algn="ctr">
              <a:buNone/>
              <a:defRPr>
                <a:solidFill>
                  <a:schemeClr val="tx1">
                    <a:tint val="75000"/>
                  </a:schemeClr>
                </a:solidFill>
              </a:defRPr>
            </a:lvl1pPr>
            <a:lvl2pPr marL="521528" indent="0" algn="ctr">
              <a:buNone/>
              <a:defRPr>
                <a:solidFill>
                  <a:schemeClr val="tx1">
                    <a:tint val="75000"/>
                  </a:schemeClr>
                </a:solidFill>
              </a:defRPr>
            </a:lvl2pPr>
            <a:lvl3pPr marL="1043056" indent="0" algn="ctr">
              <a:buNone/>
              <a:defRPr>
                <a:solidFill>
                  <a:schemeClr val="tx1">
                    <a:tint val="75000"/>
                  </a:schemeClr>
                </a:solidFill>
              </a:defRPr>
            </a:lvl3pPr>
            <a:lvl4pPr marL="1564584" indent="0" algn="ctr">
              <a:buNone/>
              <a:defRPr>
                <a:solidFill>
                  <a:schemeClr val="tx1">
                    <a:tint val="75000"/>
                  </a:schemeClr>
                </a:solidFill>
              </a:defRPr>
            </a:lvl4pPr>
            <a:lvl5pPr marL="2086112" indent="0" algn="ctr">
              <a:buNone/>
              <a:defRPr>
                <a:solidFill>
                  <a:schemeClr val="tx1">
                    <a:tint val="75000"/>
                  </a:schemeClr>
                </a:solidFill>
              </a:defRPr>
            </a:lvl5pPr>
            <a:lvl6pPr marL="2607640" indent="0" algn="ctr">
              <a:buNone/>
              <a:defRPr>
                <a:solidFill>
                  <a:schemeClr val="tx1">
                    <a:tint val="75000"/>
                  </a:schemeClr>
                </a:solidFill>
              </a:defRPr>
            </a:lvl6pPr>
            <a:lvl7pPr marL="3129168" indent="0" algn="ctr">
              <a:buNone/>
              <a:defRPr>
                <a:solidFill>
                  <a:schemeClr val="tx1">
                    <a:tint val="75000"/>
                  </a:schemeClr>
                </a:solidFill>
              </a:defRPr>
            </a:lvl7pPr>
            <a:lvl8pPr marL="3650696" indent="0" algn="ctr">
              <a:buNone/>
              <a:defRPr>
                <a:solidFill>
                  <a:schemeClr val="tx1">
                    <a:tint val="75000"/>
                  </a:schemeClr>
                </a:solidFill>
              </a:defRPr>
            </a:lvl8pPr>
            <a:lvl9pPr marL="4172224"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D5C815E-FBAE-49E1-83F5-ABAE4F88E581}" type="datetimeFigureOut">
              <a:rPr lang="ru-RU" smtClean="0"/>
              <a:pPr/>
              <a:t>13.04.2023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FEFA5B9-B443-4CE5-A775-B6D59A52FC1A}"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D5C815E-FBAE-49E1-83F5-ABAE4F88E581}" type="datetimeFigureOut">
              <a:rPr lang="ru-RU" smtClean="0"/>
              <a:pPr/>
              <a:t>13.04.2023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FEFA5B9-B443-4CE5-A775-B6D59A52FC1A}"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170134" y="566029"/>
            <a:ext cx="1294180" cy="12040949"/>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87596" y="566029"/>
            <a:ext cx="3754719" cy="1204094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D5C815E-FBAE-49E1-83F5-ABAE4F88E581}" type="datetimeFigureOut">
              <a:rPr lang="ru-RU" smtClean="0"/>
              <a:pPr/>
              <a:t>13.04.2023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FEFA5B9-B443-4CE5-A775-B6D59A52FC1A}"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D5C815E-FBAE-49E1-83F5-ABAE4F88E581}" type="datetimeFigureOut">
              <a:rPr lang="ru-RU" smtClean="0"/>
              <a:pPr/>
              <a:t>13.04.2023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FEFA5B9-B443-4CE5-A775-B6D59A52FC1A}"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5815" y="6802132"/>
            <a:ext cx="6518831" cy="2102388"/>
          </a:xfrm>
        </p:spPr>
        <p:txBody>
          <a:bodyPr anchor="t"/>
          <a:lstStyle>
            <a:lvl1pPr algn="l">
              <a:defRPr sz="4600" b="1" cap="all"/>
            </a:lvl1pPr>
          </a:lstStyle>
          <a:p>
            <a:r>
              <a:rPr lang="ru-RU" smtClean="0"/>
              <a:t>Образец заголовка</a:t>
            </a:r>
            <a:endParaRPr lang="ru-RU"/>
          </a:p>
        </p:txBody>
      </p:sp>
      <p:sp>
        <p:nvSpPr>
          <p:cNvPr id="3" name="Текст 2"/>
          <p:cNvSpPr>
            <a:spLocks noGrp="1"/>
          </p:cNvSpPr>
          <p:nvPr>
            <p:ph type="body" idx="1"/>
          </p:nvPr>
        </p:nvSpPr>
        <p:spPr>
          <a:xfrm>
            <a:off x="605815" y="4486567"/>
            <a:ext cx="6518831" cy="2315566"/>
          </a:xfrm>
        </p:spPr>
        <p:txBody>
          <a:bodyPr anchor="b"/>
          <a:lstStyle>
            <a:lvl1pPr marL="0" indent="0">
              <a:buNone/>
              <a:defRPr sz="2300">
                <a:solidFill>
                  <a:schemeClr val="tx1">
                    <a:tint val="75000"/>
                  </a:schemeClr>
                </a:solidFill>
              </a:defRPr>
            </a:lvl1pPr>
            <a:lvl2pPr marL="521528" indent="0">
              <a:buNone/>
              <a:defRPr sz="2100">
                <a:solidFill>
                  <a:schemeClr val="tx1">
                    <a:tint val="75000"/>
                  </a:schemeClr>
                </a:solidFill>
              </a:defRPr>
            </a:lvl2pPr>
            <a:lvl3pPr marL="1043056" indent="0">
              <a:buNone/>
              <a:defRPr sz="1800">
                <a:solidFill>
                  <a:schemeClr val="tx1">
                    <a:tint val="75000"/>
                  </a:schemeClr>
                </a:solidFill>
              </a:defRPr>
            </a:lvl3pPr>
            <a:lvl4pPr marL="1564584" indent="0">
              <a:buNone/>
              <a:defRPr sz="1600">
                <a:solidFill>
                  <a:schemeClr val="tx1">
                    <a:tint val="75000"/>
                  </a:schemeClr>
                </a:solidFill>
              </a:defRPr>
            </a:lvl4pPr>
            <a:lvl5pPr marL="2086112" indent="0">
              <a:buNone/>
              <a:defRPr sz="1600">
                <a:solidFill>
                  <a:schemeClr val="tx1">
                    <a:tint val="75000"/>
                  </a:schemeClr>
                </a:solidFill>
              </a:defRPr>
            </a:lvl5pPr>
            <a:lvl6pPr marL="2607640" indent="0">
              <a:buNone/>
              <a:defRPr sz="1600">
                <a:solidFill>
                  <a:schemeClr val="tx1">
                    <a:tint val="75000"/>
                  </a:schemeClr>
                </a:solidFill>
              </a:defRPr>
            </a:lvl6pPr>
            <a:lvl7pPr marL="3129168" indent="0">
              <a:buNone/>
              <a:defRPr sz="1600">
                <a:solidFill>
                  <a:schemeClr val="tx1">
                    <a:tint val="75000"/>
                  </a:schemeClr>
                </a:solidFill>
              </a:defRPr>
            </a:lvl7pPr>
            <a:lvl8pPr marL="3650696" indent="0">
              <a:buNone/>
              <a:defRPr sz="1600">
                <a:solidFill>
                  <a:schemeClr val="tx1">
                    <a:tint val="75000"/>
                  </a:schemeClr>
                </a:solidFill>
              </a:defRPr>
            </a:lvl8pPr>
            <a:lvl9pPr marL="4172224"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D5C815E-FBAE-49E1-83F5-ABAE4F88E581}" type="datetimeFigureOut">
              <a:rPr lang="ru-RU" smtClean="0"/>
              <a:pPr/>
              <a:t>13.04.2023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FEFA5B9-B443-4CE5-A775-B6D59A52FC1A}"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287596" y="3293252"/>
            <a:ext cx="2524449" cy="9313727"/>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2939866" y="3293252"/>
            <a:ext cx="2524449" cy="9313727"/>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D5C815E-FBAE-49E1-83F5-ABAE4F88E581}" type="datetimeFigureOut">
              <a:rPr lang="ru-RU" smtClean="0"/>
              <a:pPr/>
              <a:t>13.04.2023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FEFA5B9-B443-4CE5-A775-B6D59A52FC1A}"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3461" y="423909"/>
            <a:ext cx="6902292" cy="1764242"/>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83461" y="2369475"/>
            <a:ext cx="3388568" cy="987484"/>
          </a:xfrm>
        </p:spPr>
        <p:txBody>
          <a:bodyPr anchor="b"/>
          <a:lstStyle>
            <a:lvl1pPr marL="0" indent="0">
              <a:buNone/>
              <a:defRPr sz="2700" b="1"/>
            </a:lvl1pPr>
            <a:lvl2pPr marL="521528" indent="0">
              <a:buNone/>
              <a:defRPr sz="2300" b="1"/>
            </a:lvl2pPr>
            <a:lvl3pPr marL="1043056" indent="0">
              <a:buNone/>
              <a:defRPr sz="2100" b="1"/>
            </a:lvl3pPr>
            <a:lvl4pPr marL="1564584" indent="0">
              <a:buNone/>
              <a:defRPr sz="1800" b="1"/>
            </a:lvl4pPr>
            <a:lvl5pPr marL="2086112" indent="0">
              <a:buNone/>
              <a:defRPr sz="1800" b="1"/>
            </a:lvl5pPr>
            <a:lvl6pPr marL="2607640" indent="0">
              <a:buNone/>
              <a:defRPr sz="1800" b="1"/>
            </a:lvl6pPr>
            <a:lvl7pPr marL="3129168" indent="0">
              <a:buNone/>
              <a:defRPr sz="1800" b="1"/>
            </a:lvl7pPr>
            <a:lvl8pPr marL="3650696" indent="0">
              <a:buNone/>
              <a:defRPr sz="1800" b="1"/>
            </a:lvl8pPr>
            <a:lvl9pPr marL="4172224" indent="0">
              <a:buNone/>
              <a:defRPr sz="1800" b="1"/>
            </a:lvl9pPr>
          </a:lstStyle>
          <a:p>
            <a:pPr lvl="0"/>
            <a:r>
              <a:rPr lang="ru-RU" smtClean="0"/>
              <a:t>Образец текста</a:t>
            </a:r>
          </a:p>
        </p:txBody>
      </p:sp>
      <p:sp>
        <p:nvSpPr>
          <p:cNvPr id="4" name="Содержимое 3"/>
          <p:cNvSpPr>
            <a:spLocks noGrp="1"/>
          </p:cNvSpPr>
          <p:nvPr>
            <p:ph sz="half" idx="2"/>
          </p:nvPr>
        </p:nvSpPr>
        <p:spPr>
          <a:xfrm>
            <a:off x="383461" y="3356960"/>
            <a:ext cx="3388568" cy="6098886"/>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895855" y="2369475"/>
            <a:ext cx="3389898" cy="987484"/>
          </a:xfrm>
        </p:spPr>
        <p:txBody>
          <a:bodyPr anchor="b"/>
          <a:lstStyle>
            <a:lvl1pPr marL="0" indent="0">
              <a:buNone/>
              <a:defRPr sz="2700" b="1"/>
            </a:lvl1pPr>
            <a:lvl2pPr marL="521528" indent="0">
              <a:buNone/>
              <a:defRPr sz="2300" b="1"/>
            </a:lvl2pPr>
            <a:lvl3pPr marL="1043056" indent="0">
              <a:buNone/>
              <a:defRPr sz="2100" b="1"/>
            </a:lvl3pPr>
            <a:lvl4pPr marL="1564584" indent="0">
              <a:buNone/>
              <a:defRPr sz="1800" b="1"/>
            </a:lvl4pPr>
            <a:lvl5pPr marL="2086112" indent="0">
              <a:buNone/>
              <a:defRPr sz="1800" b="1"/>
            </a:lvl5pPr>
            <a:lvl6pPr marL="2607640" indent="0">
              <a:buNone/>
              <a:defRPr sz="1800" b="1"/>
            </a:lvl6pPr>
            <a:lvl7pPr marL="3129168" indent="0">
              <a:buNone/>
              <a:defRPr sz="1800" b="1"/>
            </a:lvl7pPr>
            <a:lvl8pPr marL="3650696" indent="0">
              <a:buNone/>
              <a:defRPr sz="1800" b="1"/>
            </a:lvl8pPr>
            <a:lvl9pPr marL="4172224" indent="0">
              <a:buNone/>
              <a:defRPr sz="1800" b="1"/>
            </a:lvl9pPr>
          </a:lstStyle>
          <a:p>
            <a:pPr lvl="0"/>
            <a:r>
              <a:rPr lang="ru-RU" smtClean="0"/>
              <a:t>Образец текста</a:t>
            </a:r>
          </a:p>
        </p:txBody>
      </p:sp>
      <p:sp>
        <p:nvSpPr>
          <p:cNvPr id="6" name="Содержимое 5"/>
          <p:cNvSpPr>
            <a:spLocks noGrp="1"/>
          </p:cNvSpPr>
          <p:nvPr>
            <p:ph sz="quarter" idx="4"/>
          </p:nvPr>
        </p:nvSpPr>
        <p:spPr>
          <a:xfrm>
            <a:off x="3895855" y="3356960"/>
            <a:ext cx="3389898" cy="6098886"/>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D5C815E-FBAE-49E1-83F5-ABAE4F88E581}" type="datetimeFigureOut">
              <a:rPr lang="ru-RU" smtClean="0"/>
              <a:pPr/>
              <a:t>13.04.2023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FEFA5B9-B443-4CE5-A775-B6D59A52FC1A}"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D5C815E-FBAE-49E1-83F5-ABAE4F88E581}" type="datetimeFigureOut">
              <a:rPr lang="ru-RU" smtClean="0"/>
              <a:pPr/>
              <a:t>13.04.2023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FEFA5B9-B443-4CE5-A775-B6D59A52FC1A}"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D5C815E-FBAE-49E1-83F5-ABAE4F88E581}" type="datetimeFigureOut">
              <a:rPr lang="ru-RU" smtClean="0"/>
              <a:pPr/>
              <a:t>13.04.2023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FEFA5B9-B443-4CE5-A775-B6D59A52FC1A}"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3461" y="421458"/>
            <a:ext cx="2523119" cy="1793646"/>
          </a:xfrm>
        </p:spPr>
        <p:txBody>
          <a:bodyPr anchor="b"/>
          <a:lstStyle>
            <a:lvl1pPr algn="l">
              <a:defRPr sz="2300" b="1"/>
            </a:lvl1pPr>
          </a:lstStyle>
          <a:p>
            <a:r>
              <a:rPr lang="ru-RU" smtClean="0"/>
              <a:t>Образец заголовка</a:t>
            </a:r>
            <a:endParaRPr lang="ru-RU"/>
          </a:p>
        </p:txBody>
      </p:sp>
      <p:sp>
        <p:nvSpPr>
          <p:cNvPr id="3" name="Содержимое 2"/>
          <p:cNvSpPr>
            <a:spLocks noGrp="1"/>
          </p:cNvSpPr>
          <p:nvPr>
            <p:ph idx="1"/>
          </p:nvPr>
        </p:nvSpPr>
        <p:spPr>
          <a:xfrm>
            <a:off x="2998449" y="421459"/>
            <a:ext cx="4287304" cy="9034389"/>
          </a:xfrm>
        </p:spPr>
        <p:txBody>
          <a:bodyPr/>
          <a:lstStyle>
            <a:lvl1pPr>
              <a:defRPr sz="37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83461" y="2215104"/>
            <a:ext cx="2523119" cy="7240743"/>
          </a:xfrm>
        </p:spPr>
        <p:txBody>
          <a:bodyPr/>
          <a:lstStyle>
            <a:lvl1pPr marL="0" indent="0">
              <a:buNone/>
              <a:defRPr sz="1600"/>
            </a:lvl1pPr>
            <a:lvl2pPr marL="521528" indent="0">
              <a:buNone/>
              <a:defRPr sz="1400"/>
            </a:lvl2pPr>
            <a:lvl3pPr marL="1043056" indent="0">
              <a:buNone/>
              <a:defRPr sz="1100"/>
            </a:lvl3pPr>
            <a:lvl4pPr marL="1564584" indent="0">
              <a:buNone/>
              <a:defRPr sz="1000"/>
            </a:lvl4pPr>
            <a:lvl5pPr marL="2086112" indent="0">
              <a:buNone/>
              <a:defRPr sz="1000"/>
            </a:lvl5pPr>
            <a:lvl6pPr marL="2607640" indent="0">
              <a:buNone/>
              <a:defRPr sz="1000"/>
            </a:lvl6pPr>
            <a:lvl7pPr marL="3129168" indent="0">
              <a:buNone/>
              <a:defRPr sz="1000"/>
            </a:lvl7pPr>
            <a:lvl8pPr marL="3650696" indent="0">
              <a:buNone/>
              <a:defRPr sz="1000"/>
            </a:lvl8pPr>
            <a:lvl9pPr marL="4172224"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D5C815E-FBAE-49E1-83F5-ABAE4F88E581}" type="datetimeFigureOut">
              <a:rPr lang="ru-RU" smtClean="0"/>
              <a:pPr/>
              <a:t>13.04.2023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FEFA5B9-B443-4CE5-A775-B6D59A52FC1A}"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03219" y="7409816"/>
            <a:ext cx="4601528" cy="874771"/>
          </a:xfrm>
        </p:spPr>
        <p:txBody>
          <a:bodyPr anchor="b"/>
          <a:lstStyle>
            <a:lvl1pPr algn="l">
              <a:defRPr sz="2300" b="1"/>
            </a:lvl1pPr>
          </a:lstStyle>
          <a:p>
            <a:r>
              <a:rPr lang="ru-RU" smtClean="0"/>
              <a:t>Образец заголовка</a:t>
            </a:r>
            <a:endParaRPr lang="ru-RU"/>
          </a:p>
        </p:txBody>
      </p:sp>
      <p:sp>
        <p:nvSpPr>
          <p:cNvPr id="3" name="Рисунок 2"/>
          <p:cNvSpPr>
            <a:spLocks noGrp="1"/>
          </p:cNvSpPr>
          <p:nvPr>
            <p:ph type="pic" idx="1"/>
          </p:nvPr>
        </p:nvSpPr>
        <p:spPr>
          <a:xfrm>
            <a:off x="1503219" y="945829"/>
            <a:ext cx="4601528" cy="6351270"/>
          </a:xfrm>
        </p:spPr>
        <p:txBody>
          <a:bodyPr/>
          <a:lstStyle>
            <a:lvl1pPr marL="0" indent="0">
              <a:buNone/>
              <a:defRPr sz="3700"/>
            </a:lvl1pPr>
            <a:lvl2pPr marL="521528" indent="0">
              <a:buNone/>
              <a:defRPr sz="3200"/>
            </a:lvl2pPr>
            <a:lvl3pPr marL="1043056" indent="0">
              <a:buNone/>
              <a:defRPr sz="2700"/>
            </a:lvl3pPr>
            <a:lvl4pPr marL="1564584" indent="0">
              <a:buNone/>
              <a:defRPr sz="2300"/>
            </a:lvl4pPr>
            <a:lvl5pPr marL="2086112" indent="0">
              <a:buNone/>
              <a:defRPr sz="2300"/>
            </a:lvl5pPr>
            <a:lvl6pPr marL="2607640" indent="0">
              <a:buNone/>
              <a:defRPr sz="2300"/>
            </a:lvl6pPr>
            <a:lvl7pPr marL="3129168" indent="0">
              <a:buNone/>
              <a:defRPr sz="2300"/>
            </a:lvl7pPr>
            <a:lvl8pPr marL="3650696" indent="0">
              <a:buNone/>
              <a:defRPr sz="2300"/>
            </a:lvl8pPr>
            <a:lvl9pPr marL="4172224" indent="0">
              <a:buNone/>
              <a:defRPr sz="2300"/>
            </a:lvl9pPr>
          </a:lstStyle>
          <a:p>
            <a:endParaRPr lang="ru-RU"/>
          </a:p>
        </p:txBody>
      </p:sp>
      <p:sp>
        <p:nvSpPr>
          <p:cNvPr id="4" name="Текст 3"/>
          <p:cNvSpPr>
            <a:spLocks noGrp="1"/>
          </p:cNvSpPr>
          <p:nvPr>
            <p:ph type="body" sz="half" idx="2"/>
          </p:nvPr>
        </p:nvSpPr>
        <p:spPr>
          <a:xfrm>
            <a:off x="1503219" y="8284587"/>
            <a:ext cx="4601528" cy="1242319"/>
          </a:xfrm>
        </p:spPr>
        <p:txBody>
          <a:bodyPr/>
          <a:lstStyle>
            <a:lvl1pPr marL="0" indent="0">
              <a:buNone/>
              <a:defRPr sz="1600"/>
            </a:lvl1pPr>
            <a:lvl2pPr marL="521528" indent="0">
              <a:buNone/>
              <a:defRPr sz="1400"/>
            </a:lvl2pPr>
            <a:lvl3pPr marL="1043056" indent="0">
              <a:buNone/>
              <a:defRPr sz="1100"/>
            </a:lvl3pPr>
            <a:lvl4pPr marL="1564584" indent="0">
              <a:buNone/>
              <a:defRPr sz="1000"/>
            </a:lvl4pPr>
            <a:lvl5pPr marL="2086112" indent="0">
              <a:buNone/>
              <a:defRPr sz="1000"/>
            </a:lvl5pPr>
            <a:lvl6pPr marL="2607640" indent="0">
              <a:buNone/>
              <a:defRPr sz="1000"/>
            </a:lvl6pPr>
            <a:lvl7pPr marL="3129168" indent="0">
              <a:buNone/>
              <a:defRPr sz="1000"/>
            </a:lvl7pPr>
            <a:lvl8pPr marL="3650696" indent="0">
              <a:buNone/>
              <a:defRPr sz="1000"/>
            </a:lvl8pPr>
            <a:lvl9pPr marL="4172224"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D5C815E-FBAE-49E1-83F5-ABAE4F88E581}" type="datetimeFigureOut">
              <a:rPr lang="ru-RU" smtClean="0"/>
              <a:pPr/>
              <a:t>13.04.2023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FEFA5B9-B443-4CE5-A775-B6D59A52FC1A}"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59000" r="-59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3461" y="423909"/>
            <a:ext cx="6902292" cy="1764242"/>
          </a:xfrm>
          <a:prstGeom prst="rect">
            <a:avLst/>
          </a:prstGeom>
        </p:spPr>
        <p:txBody>
          <a:bodyPr vert="horz" lIns="104306" tIns="52153" rIns="104306" bIns="52153"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83461" y="2469940"/>
            <a:ext cx="6902292" cy="6985907"/>
          </a:xfrm>
          <a:prstGeom prst="rect">
            <a:avLst/>
          </a:prstGeom>
        </p:spPr>
        <p:txBody>
          <a:bodyPr vert="horz" lIns="104306" tIns="52153" rIns="104306" bIns="52153"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83461" y="9811145"/>
            <a:ext cx="1789483" cy="563577"/>
          </a:xfrm>
          <a:prstGeom prst="rect">
            <a:avLst/>
          </a:prstGeom>
        </p:spPr>
        <p:txBody>
          <a:bodyPr vert="horz" lIns="104306" tIns="52153" rIns="104306" bIns="52153" rtlCol="0" anchor="ctr"/>
          <a:lstStyle>
            <a:lvl1pPr algn="l">
              <a:defRPr sz="1400">
                <a:solidFill>
                  <a:schemeClr val="tx1">
                    <a:tint val="75000"/>
                  </a:schemeClr>
                </a:solidFill>
              </a:defRPr>
            </a:lvl1pPr>
          </a:lstStyle>
          <a:p>
            <a:fld id="{3D5C815E-FBAE-49E1-83F5-ABAE4F88E581}" type="datetimeFigureOut">
              <a:rPr lang="ru-RU" smtClean="0"/>
              <a:pPr/>
              <a:t>13.04.2023</a:t>
            </a:fld>
            <a:endParaRPr lang="ru-RU"/>
          </a:p>
        </p:txBody>
      </p:sp>
      <p:sp>
        <p:nvSpPr>
          <p:cNvPr id="5" name="Нижний колонтитул 4"/>
          <p:cNvSpPr>
            <a:spLocks noGrp="1"/>
          </p:cNvSpPr>
          <p:nvPr>
            <p:ph type="ftr" sz="quarter" idx="3"/>
          </p:nvPr>
        </p:nvSpPr>
        <p:spPr>
          <a:xfrm>
            <a:off x="2620315" y="9811145"/>
            <a:ext cx="2428584" cy="563577"/>
          </a:xfrm>
          <a:prstGeom prst="rect">
            <a:avLst/>
          </a:prstGeom>
        </p:spPr>
        <p:txBody>
          <a:bodyPr vert="horz" lIns="104306" tIns="52153" rIns="104306" bIns="52153" rtlCol="0" anchor="ctr"/>
          <a:lstStyle>
            <a:lvl1pPr algn="ctr">
              <a:defRPr sz="14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5496269" y="9811145"/>
            <a:ext cx="1789483" cy="563577"/>
          </a:xfrm>
          <a:prstGeom prst="rect">
            <a:avLst/>
          </a:prstGeom>
        </p:spPr>
        <p:txBody>
          <a:bodyPr vert="horz" lIns="104306" tIns="52153" rIns="104306" bIns="52153" rtlCol="0" anchor="ctr"/>
          <a:lstStyle>
            <a:lvl1pPr algn="r">
              <a:defRPr sz="1400">
                <a:solidFill>
                  <a:schemeClr val="tx1">
                    <a:tint val="75000"/>
                  </a:schemeClr>
                </a:solidFill>
              </a:defRPr>
            </a:lvl1pPr>
          </a:lstStyle>
          <a:p>
            <a:fld id="{3FEFA5B9-B443-4CE5-A775-B6D59A52FC1A}"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43056" rtl="0" eaLnBrk="1" latinLnBrk="0" hangingPunct="1">
        <a:spcBef>
          <a:spcPct val="0"/>
        </a:spcBef>
        <a:buNone/>
        <a:defRPr sz="5000" kern="1200">
          <a:solidFill>
            <a:schemeClr val="tx1"/>
          </a:solidFill>
          <a:latin typeface="+mj-lt"/>
          <a:ea typeface="+mj-ea"/>
          <a:cs typeface="+mj-cs"/>
        </a:defRPr>
      </a:lvl1pPr>
    </p:titleStyle>
    <p:bodyStyle>
      <a:lvl1pPr marL="391146" indent="-391146" algn="l" defTabSz="1043056" rtl="0" eaLnBrk="1" latinLnBrk="0" hangingPunct="1">
        <a:spcBef>
          <a:spcPct val="20000"/>
        </a:spcBef>
        <a:buFont typeface="Arial" pitchFamily="34" charset="0"/>
        <a:buChar char="•"/>
        <a:defRPr sz="3700" kern="1200">
          <a:solidFill>
            <a:schemeClr val="tx1"/>
          </a:solidFill>
          <a:latin typeface="+mn-lt"/>
          <a:ea typeface="+mn-ea"/>
          <a:cs typeface="+mn-cs"/>
        </a:defRPr>
      </a:lvl1pPr>
      <a:lvl2pPr marL="847483" indent="-325955" algn="l" defTabSz="1043056" rtl="0" eaLnBrk="1" latinLnBrk="0" hangingPunct="1">
        <a:spcBef>
          <a:spcPct val="20000"/>
        </a:spcBef>
        <a:buFont typeface="Arial" pitchFamily="34" charset="0"/>
        <a:buChar char="–"/>
        <a:defRPr sz="3200" kern="1200">
          <a:solidFill>
            <a:schemeClr val="tx1"/>
          </a:solidFill>
          <a:latin typeface="+mn-lt"/>
          <a:ea typeface="+mn-ea"/>
          <a:cs typeface="+mn-cs"/>
        </a:defRPr>
      </a:lvl2pPr>
      <a:lvl3pPr marL="1303820" indent="-260764" algn="l" defTabSz="1043056"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182534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4pPr>
      <a:lvl5pPr marL="2346876"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ru-RU"/>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hyperlink" Target="https://sahifa.tj/russko_tatarskij.aspx"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descr="hello_html_16eef578.gif"/>
          <p:cNvPicPr>
            <a:picLocks noChangeAspect="1"/>
          </p:cNvPicPr>
          <p:nvPr/>
        </p:nvPicPr>
        <p:blipFill>
          <a:blip r:embed="rId2" cstate="print">
            <a:clrChange>
              <a:clrFrom>
                <a:srgbClr val="FFFFFF"/>
              </a:clrFrom>
              <a:clrTo>
                <a:srgbClr val="FFFFFF">
                  <a:alpha val="0"/>
                </a:srgbClr>
              </a:clrTo>
            </a:clrChange>
          </a:blip>
          <a:stretch>
            <a:fillRect/>
          </a:stretch>
        </p:blipFill>
        <p:spPr>
          <a:xfrm>
            <a:off x="163805" y="0"/>
            <a:ext cx="7341605" cy="10585450"/>
          </a:xfrm>
          <a:prstGeom prst="rect">
            <a:avLst/>
          </a:prstGeom>
        </p:spPr>
      </p:pic>
      <p:sp>
        <p:nvSpPr>
          <p:cNvPr id="4" name="Прямоугольник 3"/>
          <p:cNvSpPr/>
          <p:nvPr/>
        </p:nvSpPr>
        <p:spPr>
          <a:xfrm>
            <a:off x="1386334" y="912467"/>
            <a:ext cx="4968552" cy="841741"/>
          </a:xfrm>
          <a:prstGeom prst="rect">
            <a:avLst/>
          </a:prstGeom>
        </p:spPr>
        <p:txBody>
          <a:bodyPr wrap="square" lIns="90702" tIns="45352" rIns="90702" bIns="45352">
            <a:spAutoFit/>
          </a:bodyPr>
          <a:lstStyle/>
          <a:p>
            <a:pPr algn="ctr" fontAlgn="base">
              <a:spcBef>
                <a:spcPct val="0"/>
              </a:spcBef>
              <a:spcAft>
                <a:spcPct val="0"/>
              </a:spcAft>
            </a:pPr>
            <a:r>
              <a:rPr lang="ru-RU" sz="1200" b="1" dirty="0">
                <a:latin typeface="Times New Roman" pitchFamily="18" charset="0"/>
                <a:ea typeface="Calibri" pitchFamily="34" charset="0"/>
                <a:cs typeface="Times New Roman" pitchFamily="18" charset="0"/>
              </a:rPr>
              <a:t>Муниципальное бюджетное дошкольное   образовательное </a:t>
            </a:r>
            <a:r>
              <a:rPr lang="ru-RU" sz="1200" b="1" dirty="0" smtClean="0">
                <a:latin typeface="Times New Roman" pitchFamily="18" charset="0"/>
                <a:ea typeface="Calibri" pitchFamily="34" charset="0"/>
                <a:cs typeface="Times New Roman" pitchFamily="18" charset="0"/>
              </a:rPr>
              <a:t>учреждение </a:t>
            </a:r>
            <a:r>
              <a:rPr lang="ru-RU" sz="1200" b="1" dirty="0">
                <a:ea typeface="Calibri" pitchFamily="34" charset="0"/>
                <a:cs typeface="Times New Roman" pitchFamily="18" charset="0"/>
              </a:rPr>
              <a:t>«</a:t>
            </a:r>
            <a:r>
              <a:rPr lang="ru-RU" sz="1200" b="1" dirty="0">
                <a:latin typeface="Times New Roman" pitchFamily="18" charset="0"/>
                <a:ea typeface="Calibri" pitchFamily="34" charset="0"/>
                <a:cs typeface="Times New Roman" pitchFamily="18" charset="0"/>
              </a:rPr>
              <a:t>Детский сад №8 комбинированного вида </a:t>
            </a:r>
            <a:r>
              <a:rPr lang="ru-RU" sz="1200" b="1" dirty="0">
                <a:ea typeface="Calibri" pitchFamily="34" charset="0"/>
                <a:cs typeface="Times New Roman" pitchFamily="18" charset="0"/>
              </a:rPr>
              <a:t>«</a:t>
            </a:r>
            <a:r>
              <a:rPr lang="ru-RU" sz="1200" b="1" dirty="0" err="1">
                <a:latin typeface="Times New Roman" pitchFamily="18" charset="0"/>
                <a:ea typeface="Calibri" pitchFamily="34" charset="0"/>
                <a:cs typeface="Times New Roman" pitchFamily="18" charset="0"/>
              </a:rPr>
              <a:t>Дюймовочка</a:t>
            </a:r>
            <a:r>
              <a:rPr lang="ru-RU" sz="1200" b="1" dirty="0">
                <a:ea typeface="Calibri" pitchFamily="34" charset="0"/>
                <a:cs typeface="Times New Roman" pitchFamily="18" charset="0"/>
              </a:rPr>
              <a:t>»</a:t>
            </a:r>
            <a:r>
              <a:rPr lang="ru-RU" sz="1200" b="1" dirty="0">
                <a:latin typeface="Times New Roman" pitchFamily="18" charset="0"/>
                <a:ea typeface="Calibri" pitchFamily="34" charset="0"/>
                <a:cs typeface="Times New Roman" pitchFamily="18" charset="0"/>
              </a:rPr>
              <a:t>  </a:t>
            </a:r>
            <a:r>
              <a:rPr lang="ru-RU" sz="1200" b="1" dirty="0" err="1">
                <a:latin typeface="Times New Roman" pitchFamily="18" charset="0"/>
                <a:ea typeface="Calibri" pitchFamily="34" charset="0"/>
                <a:cs typeface="Times New Roman" pitchFamily="18" charset="0"/>
              </a:rPr>
              <a:t>Чистопольского</a:t>
            </a:r>
            <a:r>
              <a:rPr lang="ru-RU" sz="1200" b="1" dirty="0">
                <a:latin typeface="Times New Roman" pitchFamily="18" charset="0"/>
                <a:ea typeface="Calibri" pitchFamily="34" charset="0"/>
                <a:cs typeface="Times New Roman" pitchFamily="18" charset="0"/>
              </a:rPr>
              <a:t> муниципального района </a:t>
            </a:r>
          </a:p>
          <a:p>
            <a:pPr algn="ctr" eaLnBrk="0" fontAlgn="base" hangingPunct="0">
              <a:spcBef>
                <a:spcPct val="0"/>
              </a:spcBef>
              <a:spcAft>
                <a:spcPct val="0"/>
              </a:spcAft>
            </a:pPr>
            <a:r>
              <a:rPr lang="ru-RU" sz="1200" b="1" dirty="0">
                <a:latin typeface="Times New Roman" pitchFamily="18" charset="0"/>
                <a:ea typeface="Calibri" pitchFamily="34" charset="0"/>
                <a:cs typeface="Times New Roman" pitchFamily="18" charset="0"/>
              </a:rPr>
              <a:t>Республики Татарстан</a:t>
            </a:r>
            <a:r>
              <a:rPr lang="ru-RU" sz="1200" dirty="0">
                <a:latin typeface="Arial" pitchFamily="34" charset="0"/>
                <a:cs typeface="Arial" pitchFamily="34" charset="0"/>
              </a:rPr>
              <a:t> </a:t>
            </a:r>
            <a:endParaRPr lang="ru-RU" sz="1200" dirty="0"/>
          </a:p>
        </p:txBody>
      </p:sp>
      <p:sp>
        <p:nvSpPr>
          <p:cNvPr id="5" name="TextBox 4"/>
          <p:cNvSpPr txBox="1"/>
          <p:nvPr/>
        </p:nvSpPr>
        <p:spPr>
          <a:xfrm>
            <a:off x="882278" y="1788518"/>
            <a:ext cx="1374912" cy="276256"/>
          </a:xfrm>
          <a:prstGeom prst="rect">
            <a:avLst/>
          </a:prstGeom>
          <a:noFill/>
        </p:spPr>
        <p:txBody>
          <a:bodyPr wrap="none" lIns="90702" tIns="45352" rIns="90702" bIns="45352" rtlCol="0">
            <a:spAutoFit/>
          </a:bodyPr>
          <a:lstStyle/>
          <a:p>
            <a:r>
              <a:rPr lang="tt-RU" sz="1200" b="1" dirty="0"/>
              <a:t>ВЫПУСК  </a:t>
            </a:r>
            <a:r>
              <a:rPr lang="tt-RU" sz="1200" b="1" dirty="0" smtClean="0"/>
              <a:t>-ноябрь </a:t>
            </a:r>
            <a:endParaRPr lang="ru-RU" sz="1200" b="1" dirty="0"/>
          </a:p>
        </p:txBody>
      </p:sp>
      <p:sp>
        <p:nvSpPr>
          <p:cNvPr id="6" name="TextBox 5"/>
          <p:cNvSpPr txBox="1"/>
          <p:nvPr/>
        </p:nvSpPr>
        <p:spPr>
          <a:xfrm>
            <a:off x="2250430" y="1715514"/>
            <a:ext cx="595148" cy="368589"/>
          </a:xfrm>
          <a:prstGeom prst="rect">
            <a:avLst/>
          </a:prstGeom>
          <a:noFill/>
        </p:spPr>
        <p:txBody>
          <a:bodyPr wrap="none" lIns="90702" tIns="45352" rIns="90702" bIns="45352" rtlCol="0">
            <a:spAutoFit/>
          </a:bodyPr>
          <a:lstStyle/>
          <a:p>
            <a:r>
              <a:rPr lang="tt-RU" sz="1800" dirty="0" smtClean="0">
                <a:solidFill>
                  <a:srgbClr val="FF0000"/>
                </a:solidFill>
              </a:rPr>
              <a:t>№2.</a:t>
            </a:r>
            <a:endParaRPr lang="ru-RU" sz="1800" dirty="0">
              <a:solidFill>
                <a:srgbClr val="FF0000"/>
              </a:solidFill>
            </a:endParaRPr>
          </a:p>
        </p:txBody>
      </p:sp>
      <p:sp>
        <p:nvSpPr>
          <p:cNvPr id="7" name="TextBox 6"/>
          <p:cNvSpPr txBox="1"/>
          <p:nvPr/>
        </p:nvSpPr>
        <p:spPr>
          <a:xfrm>
            <a:off x="2754486" y="4854699"/>
            <a:ext cx="4266654" cy="592113"/>
          </a:xfrm>
          <a:prstGeom prst="rect">
            <a:avLst/>
          </a:prstGeom>
          <a:noFill/>
        </p:spPr>
        <p:txBody>
          <a:bodyPr wrap="square" lIns="90702" tIns="45352" rIns="90702" bIns="45352" rtlCol="0">
            <a:spAutoFit/>
          </a:bodyPr>
          <a:lstStyle/>
          <a:p>
            <a:r>
              <a:rPr lang="tt-RU" sz="1600" b="1" i="1" dirty="0"/>
              <a:t>Газета  для  родителей. –Ата-аналар өчен газета.</a:t>
            </a:r>
            <a:endParaRPr lang="ru-RU" sz="1600" b="1" i="1" dirty="0"/>
          </a:p>
        </p:txBody>
      </p:sp>
      <p:sp>
        <p:nvSpPr>
          <p:cNvPr id="9" name="Блок-схема: документ 8"/>
          <p:cNvSpPr/>
          <p:nvPr/>
        </p:nvSpPr>
        <p:spPr>
          <a:xfrm>
            <a:off x="810271" y="2664570"/>
            <a:ext cx="6192687" cy="1825108"/>
          </a:xfrm>
          <a:prstGeom prst="flowChartDocument">
            <a:avLst/>
          </a:prstGeom>
          <a:blipFill>
            <a:blip r:embed="rId3" cstate="prin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lIns="90702" tIns="45352" rIns="90702" bIns="45352" rtlCol="0" anchor="ctr"/>
          <a:lstStyle/>
          <a:p>
            <a:r>
              <a:rPr lang="ru-RU" sz="2400" b="1" dirty="0" smtClean="0">
                <a:ln w="19050">
                  <a:solidFill>
                    <a:srgbClr val="00B050"/>
                  </a:solidFill>
                  <a:prstDash val="solid"/>
                </a:ln>
                <a:solidFill>
                  <a:srgbClr val="FF0000"/>
                </a:solidFill>
                <a:effectLst>
                  <a:outerShdw blurRad="50000" dist="50800" dir="7500000" algn="tl">
                    <a:srgbClr val="000000">
                      <a:shade val="5000"/>
                      <a:alpha val="35000"/>
                    </a:srgbClr>
                  </a:outerShdw>
                </a:effectLst>
              </a:rPr>
              <a:t>                           </a:t>
            </a:r>
            <a:r>
              <a:rPr lang="ru-RU" sz="3200" b="1" dirty="0" smtClean="0">
                <a:ln w="19050">
                  <a:solidFill>
                    <a:srgbClr val="00B050"/>
                  </a:solidFill>
                  <a:prstDash val="solid"/>
                </a:ln>
                <a:solidFill>
                  <a:srgbClr val="FF0000"/>
                </a:solidFill>
                <a:effectLst>
                  <a:outerShdw blurRad="50000" dist="50800" dir="7500000" algn="tl">
                    <a:srgbClr val="000000">
                      <a:shade val="5000"/>
                      <a:alpha val="35000"/>
                    </a:srgbClr>
                  </a:outerShdw>
                </a:effectLst>
              </a:rPr>
              <a:t>Иле </a:t>
            </a:r>
            <a:r>
              <a:rPr lang="ru-RU" sz="3200" b="1" dirty="0" err="1" smtClean="0">
                <a:ln w="19050">
                  <a:solidFill>
                    <a:srgbClr val="00B050"/>
                  </a:solidFill>
                  <a:prstDash val="solid"/>
                </a:ln>
                <a:solidFill>
                  <a:srgbClr val="FF0000"/>
                </a:solidFill>
                <a:effectLst>
                  <a:outerShdw blurRad="50000" dist="50800" dir="7500000" algn="tl">
                    <a:srgbClr val="000000">
                      <a:shade val="5000"/>
                      <a:alpha val="35000"/>
                    </a:srgbClr>
                  </a:outerShdw>
                </a:effectLst>
              </a:rPr>
              <a:t>барны</a:t>
            </a:r>
            <a:r>
              <a:rPr lang="tt-RU" sz="3200" b="1" dirty="0" smtClean="0">
                <a:ln w="19050">
                  <a:solidFill>
                    <a:srgbClr val="00B050"/>
                  </a:solidFill>
                  <a:prstDash val="solid"/>
                </a:ln>
                <a:solidFill>
                  <a:srgbClr val="FF0000"/>
                </a:solidFill>
                <a:effectLst>
                  <a:outerShdw blurRad="50000" dist="50800" dir="7500000" algn="tl">
                    <a:srgbClr val="000000">
                      <a:shade val="5000"/>
                      <a:alpha val="35000"/>
                    </a:srgbClr>
                  </a:outerShdw>
                </a:effectLst>
              </a:rPr>
              <a:t>ң , теле бар.</a:t>
            </a:r>
          </a:p>
          <a:p>
            <a:r>
              <a:rPr lang="tt-RU" sz="3200" b="1" smtClean="0">
                <a:ln w="19050">
                  <a:solidFill>
                    <a:srgbClr val="00B050"/>
                  </a:solidFill>
                  <a:prstDash val="solid"/>
                </a:ln>
                <a:solidFill>
                  <a:srgbClr val="FF0000"/>
                </a:solidFill>
                <a:effectLst>
                  <a:outerShdw blurRad="50000" dist="50800" dir="7500000" algn="tl">
                    <a:srgbClr val="000000">
                      <a:shade val="5000"/>
                      <a:alpha val="35000"/>
                    </a:srgbClr>
                  </a:outerShdw>
                </a:effectLst>
              </a:rPr>
              <a:t>У              </a:t>
            </a:r>
            <a:r>
              <a:rPr lang="tt-RU" sz="3200" b="1" smtClean="0">
                <a:ln w="19050">
                  <a:solidFill>
                    <a:srgbClr val="00B050"/>
                  </a:solidFill>
                  <a:prstDash val="solid"/>
                </a:ln>
                <a:solidFill>
                  <a:srgbClr val="FF0000"/>
                </a:solidFill>
                <a:effectLst>
                  <a:outerShdw blurRad="50000" dist="50800" dir="7500000" algn="tl">
                    <a:srgbClr val="000000">
                      <a:shade val="5000"/>
                      <a:alpha val="35000"/>
                    </a:srgbClr>
                  </a:outerShdw>
                </a:effectLst>
              </a:rPr>
              <a:t>Есть </a:t>
            </a:r>
            <a:r>
              <a:rPr lang="tt-RU" sz="3200" b="1" dirty="0" smtClean="0">
                <a:ln w="19050">
                  <a:solidFill>
                    <a:srgbClr val="00B050"/>
                  </a:solidFill>
                  <a:prstDash val="solid"/>
                </a:ln>
                <a:solidFill>
                  <a:srgbClr val="FF0000"/>
                </a:solidFill>
                <a:effectLst>
                  <a:outerShdw blurRad="50000" dist="50800" dir="7500000" algn="tl">
                    <a:srgbClr val="000000">
                      <a:shade val="5000"/>
                      <a:alpha val="35000"/>
                    </a:srgbClr>
                  </a:outerShdw>
                </a:effectLst>
              </a:rPr>
              <a:t>Р</a:t>
            </a:r>
            <a:r>
              <a:rPr lang="tt-RU" sz="3200" b="1" smtClean="0">
                <a:ln w="19050">
                  <a:solidFill>
                    <a:srgbClr val="00B050"/>
                  </a:solidFill>
                  <a:prstDash val="solid"/>
                </a:ln>
                <a:solidFill>
                  <a:srgbClr val="FF0000"/>
                </a:solidFill>
                <a:effectLst>
                  <a:outerShdw blurRad="50000" dist="50800" dir="7500000" algn="tl">
                    <a:srgbClr val="000000">
                      <a:shade val="5000"/>
                      <a:alpha val="35000"/>
                    </a:srgbClr>
                  </a:outerShdw>
                </a:effectLst>
              </a:rPr>
              <a:t>одина</a:t>
            </a:r>
            <a:r>
              <a:rPr lang="tt-RU" sz="3200" b="1" dirty="0" smtClean="0">
                <a:ln w="19050">
                  <a:solidFill>
                    <a:srgbClr val="00B050"/>
                  </a:solidFill>
                  <a:prstDash val="solid"/>
                </a:ln>
                <a:solidFill>
                  <a:srgbClr val="FF0000"/>
                </a:solidFill>
                <a:effectLst>
                  <a:outerShdw blurRad="50000" dist="50800" dir="7500000" algn="tl">
                    <a:srgbClr val="000000">
                      <a:shade val="5000"/>
                      <a:alpha val="35000"/>
                    </a:srgbClr>
                  </a:outerShdw>
                </a:effectLst>
              </a:rPr>
              <a:t>, </a:t>
            </a:r>
            <a:r>
              <a:rPr lang="tt-RU" sz="3200" b="1" smtClean="0">
                <a:ln w="19050">
                  <a:solidFill>
                    <a:srgbClr val="00B050"/>
                  </a:solidFill>
                  <a:prstDash val="solid"/>
                </a:ln>
                <a:solidFill>
                  <a:srgbClr val="FF0000"/>
                </a:solidFill>
                <a:effectLst>
                  <a:outerShdw blurRad="50000" dist="50800" dir="7500000" algn="tl">
                    <a:srgbClr val="000000">
                      <a:shade val="5000"/>
                      <a:alpha val="35000"/>
                    </a:srgbClr>
                  </a:outerShdw>
                </a:effectLst>
              </a:rPr>
              <a:t>есть </a:t>
            </a:r>
            <a:r>
              <a:rPr lang="tt-RU" sz="3200" b="1" smtClean="0">
                <a:ln w="19050">
                  <a:solidFill>
                    <a:srgbClr val="00B050"/>
                  </a:solidFill>
                  <a:prstDash val="solid"/>
                </a:ln>
                <a:solidFill>
                  <a:srgbClr val="FF0000"/>
                </a:solidFill>
                <a:effectLst>
                  <a:outerShdw blurRad="50000" dist="50800" dir="7500000" algn="tl">
                    <a:srgbClr val="000000">
                      <a:shade val="5000"/>
                      <a:alpha val="35000"/>
                    </a:srgbClr>
                  </a:outerShdw>
                </a:effectLst>
              </a:rPr>
              <a:t>язык.</a:t>
            </a:r>
            <a:endParaRPr lang="ru-RU" sz="2800" dirty="0"/>
          </a:p>
        </p:txBody>
      </p:sp>
      <p:sp>
        <p:nvSpPr>
          <p:cNvPr id="10" name="TextBox 9"/>
          <p:cNvSpPr txBox="1"/>
          <p:nvPr/>
        </p:nvSpPr>
        <p:spPr>
          <a:xfrm>
            <a:off x="3114527" y="7482855"/>
            <a:ext cx="3690591" cy="748131"/>
          </a:xfrm>
          <a:prstGeom prst="rect">
            <a:avLst/>
          </a:prstGeom>
          <a:noFill/>
        </p:spPr>
        <p:txBody>
          <a:bodyPr wrap="square" lIns="90702" tIns="45352" rIns="90702" bIns="45352" rtlCol="0">
            <a:spAutoFit/>
          </a:bodyPr>
          <a:lstStyle/>
          <a:p>
            <a:r>
              <a:rPr lang="tt-RU" sz="1400" dirty="0" smtClean="0"/>
              <a:t>Авторы:  воспитатели  </a:t>
            </a:r>
            <a:r>
              <a:rPr lang="tt-RU" sz="1400" dirty="0"/>
              <a:t>по </a:t>
            </a:r>
            <a:r>
              <a:rPr lang="tt-RU" sz="1400" dirty="0" smtClean="0"/>
              <a:t>обучению детей  </a:t>
            </a:r>
            <a:r>
              <a:rPr lang="tt-RU" sz="1400" dirty="0"/>
              <a:t>татарскому </a:t>
            </a:r>
            <a:r>
              <a:rPr lang="tt-RU" sz="1400" dirty="0" smtClean="0"/>
              <a:t>языку</a:t>
            </a:r>
            <a:endParaRPr lang="tt-RU" sz="1400" dirty="0"/>
          </a:p>
          <a:p>
            <a:r>
              <a:rPr lang="tt-RU" sz="1400" dirty="0"/>
              <a:t>Касимова Л.Р., </a:t>
            </a:r>
            <a:r>
              <a:rPr lang="tt-RU" sz="1400" dirty="0" smtClean="0"/>
              <a:t>Халиуллина Г.Р.</a:t>
            </a:r>
            <a:endParaRPr lang="ru-RU" sz="1200" dirty="0"/>
          </a:p>
        </p:txBody>
      </p:sp>
      <p:sp>
        <p:nvSpPr>
          <p:cNvPr id="11" name="Прямоугольник 10"/>
          <p:cNvSpPr/>
          <p:nvPr/>
        </p:nvSpPr>
        <p:spPr>
          <a:xfrm>
            <a:off x="1026294" y="2737575"/>
            <a:ext cx="1330814" cy="646331"/>
          </a:xfrm>
          <a:prstGeom prst="rect">
            <a:avLst/>
          </a:prstGeom>
        </p:spPr>
        <p:txBody>
          <a:bodyPr wrap="none">
            <a:spAutoFit/>
          </a:bodyPr>
          <a:lstStyle/>
          <a:p>
            <a:r>
              <a:rPr lang="ru-RU" sz="3600" b="1" dirty="0" smtClean="0">
                <a:ln w="19050">
                  <a:solidFill>
                    <a:srgbClr val="00B050"/>
                  </a:solidFill>
                  <a:prstDash val="solid"/>
                </a:ln>
                <a:solidFill>
                  <a:srgbClr val="FF0000"/>
                </a:solidFill>
                <a:effectLst>
                  <a:outerShdw blurRad="50000" dist="50800" dir="7500000" algn="tl">
                    <a:srgbClr val="000000">
                      <a:shade val="5000"/>
                      <a:alpha val="35000"/>
                    </a:srgbClr>
                  </a:outerShdw>
                </a:effectLst>
              </a:rPr>
              <a:t>           </a:t>
            </a:r>
          </a:p>
        </p:txBody>
      </p:sp>
      <p:pic>
        <p:nvPicPr>
          <p:cNvPr id="12" name="Рисунок 11" descr="http://az.tatarstan.ru/file/%D0%91%D0%B5%D0%B7%D1%8B%D0%BC%D1%8F%D0%BD%D0%BD%D1%8B%D0%B92(73).jpg"/>
          <p:cNvPicPr/>
          <p:nvPr/>
        </p:nvPicPr>
        <p:blipFill>
          <a:blip r:embed="rId4" cstate="print">
            <a:clrChange>
              <a:clrFrom>
                <a:srgbClr val="FFFFFF"/>
              </a:clrFrom>
              <a:clrTo>
                <a:srgbClr val="FFFFFF">
                  <a:alpha val="0"/>
                </a:srgbClr>
              </a:clrTo>
            </a:clrChange>
            <a:lum bright="-10000" contrast="30000"/>
          </a:blip>
          <a:srcRect l="1737" t="5874" r="4138" b="24773"/>
          <a:stretch>
            <a:fillRect/>
          </a:stretch>
        </p:blipFill>
        <p:spPr bwMode="auto">
          <a:xfrm>
            <a:off x="738264" y="8285902"/>
            <a:ext cx="6120679" cy="2299548"/>
          </a:xfrm>
          <a:prstGeom prst="rect">
            <a:avLst/>
          </a:prstGeom>
          <a:noFill/>
          <a:ln w="9525">
            <a:noFill/>
            <a:miter lim="800000"/>
            <a:headEnd/>
            <a:tailEnd/>
          </a:ln>
        </p:spPr>
      </p:pic>
      <p:pic>
        <p:nvPicPr>
          <p:cNvPr id="14" name="Picture 2"/>
          <p:cNvPicPr>
            <a:picLocks noChangeAspect="1" noChangeArrowheads="1"/>
          </p:cNvPicPr>
          <p:nvPr/>
        </p:nvPicPr>
        <p:blipFill>
          <a:blip r:embed="rId5" cstate="print">
            <a:clrChange>
              <a:clrFrom>
                <a:srgbClr val="EA488E"/>
              </a:clrFrom>
              <a:clrTo>
                <a:srgbClr val="EA488E">
                  <a:alpha val="0"/>
                </a:srgbClr>
              </a:clrTo>
            </a:clrChange>
          </a:blip>
          <a:srcRect l="82898" t="4780" r="3765" b="74333"/>
          <a:stretch>
            <a:fillRect/>
          </a:stretch>
        </p:blipFill>
        <p:spPr bwMode="auto">
          <a:xfrm rot="362824" flipH="1">
            <a:off x="879088" y="2878586"/>
            <a:ext cx="1346290" cy="1396697"/>
          </a:xfrm>
          <a:prstGeom prst="ellipse">
            <a:avLst/>
          </a:prstGeom>
          <a:ln w="6350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5" name="Рисунок 1" descr="slide_23"/>
          <p:cNvPicPr>
            <a:picLocks noChangeAspect="1" noChangeArrowheads="1"/>
          </p:cNvPicPr>
          <p:nvPr/>
        </p:nvPicPr>
        <p:blipFill>
          <a:blip r:embed="rId2" cstate="print">
            <a:clrChange>
              <a:clrFrom>
                <a:srgbClr val="FFFFFF"/>
              </a:clrFrom>
              <a:clrTo>
                <a:srgbClr val="FFFFFF">
                  <a:alpha val="0"/>
                </a:srgbClr>
              </a:clrTo>
            </a:clrChange>
          </a:blip>
          <a:srcRect l="30147" t="3725" r="29265" b="6274"/>
          <a:stretch>
            <a:fillRect/>
          </a:stretch>
        </p:blipFill>
        <p:spPr bwMode="auto">
          <a:xfrm>
            <a:off x="5490790" y="7092925"/>
            <a:ext cx="1482022" cy="2347816"/>
          </a:xfrm>
          <a:prstGeom prst="rect">
            <a:avLst/>
          </a:prstGeom>
          <a:noFill/>
          <a:ln w="9525">
            <a:solidFill>
              <a:srgbClr val="B7DEE8"/>
            </a:solidFill>
            <a:miter lim="800000"/>
            <a:headEnd/>
            <a:tailEnd/>
          </a:ln>
        </p:spPr>
      </p:pic>
      <p:sp>
        <p:nvSpPr>
          <p:cNvPr id="10" name="Прямоугольник 9"/>
          <p:cNvSpPr/>
          <p:nvPr/>
        </p:nvSpPr>
        <p:spPr>
          <a:xfrm>
            <a:off x="2538462" y="3708549"/>
            <a:ext cx="2045240" cy="461665"/>
          </a:xfrm>
          <a:prstGeom prst="rect">
            <a:avLst/>
          </a:prstGeom>
        </p:spPr>
        <p:txBody>
          <a:bodyPr wrap="none">
            <a:spAutoFit/>
          </a:bodyPr>
          <a:lstStyle/>
          <a:p>
            <a:pPr lvl="0" indent="269875" algn="ctr" defTabSz="914400" fontAlgn="base">
              <a:spcBef>
                <a:spcPct val="0"/>
              </a:spcBef>
              <a:spcAft>
                <a:spcPct val="0"/>
              </a:spcAft>
            </a:pPr>
            <a:r>
              <a:rPr lang="ru-RU" sz="2400" b="1" dirty="0" err="1" smtClean="0">
                <a:solidFill>
                  <a:srgbClr val="FF0000"/>
                </a:solidFill>
                <a:latin typeface="Arial" pitchFamily="34" charset="0"/>
                <a:ea typeface="Times New Roman" pitchFamily="18" charset="0"/>
                <a:cs typeface="Arial" pitchFamily="34" charset="0"/>
              </a:rPr>
              <a:t>Тимербай</a:t>
            </a:r>
            <a:r>
              <a:rPr lang="ru-RU" sz="2400" b="1" dirty="0" smtClean="0">
                <a:solidFill>
                  <a:srgbClr val="FF0000"/>
                </a:solidFill>
                <a:latin typeface="Arial" pitchFamily="34" charset="0"/>
                <a:ea typeface="Times New Roman" pitchFamily="18" charset="0"/>
                <a:cs typeface="Arial" pitchFamily="34" charset="0"/>
              </a:rPr>
              <a:t>.</a:t>
            </a:r>
            <a:endParaRPr lang="ru-RU" sz="2400" dirty="0" smtClean="0">
              <a:latin typeface="Arial" pitchFamily="34" charset="0"/>
              <a:cs typeface="Arial" pitchFamily="34" charset="0"/>
            </a:endParaRPr>
          </a:p>
        </p:txBody>
      </p:sp>
      <p:pic>
        <p:nvPicPr>
          <p:cNvPr id="9" name="Рисунок 8" descr="http://az.tatarstan.ru/file/%D0%91%D0%B5%D0%B7%D1%8B%D0%BC%D1%8F%D0%BD%D0%BD%D1%8B%D0%B92(73).jpg"/>
          <p:cNvPicPr/>
          <p:nvPr/>
        </p:nvPicPr>
        <p:blipFill>
          <a:blip r:embed="rId3" cstate="print">
            <a:clrChange>
              <a:clrFrom>
                <a:srgbClr val="FFFFFF"/>
              </a:clrFrom>
              <a:clrTo>
                <a:srgbClr val="FFFFFF">
                  <a:alpha val="0"/>
                </a:srgbClr>
              </a:clrTo>
            </a:clrChange>
            <a:lum bright="-10000" contrast="30000"/>
          </a:blip>
          <a:srcRect l="1737" t="5874" r="4138" b="24773"/>
          <a:stretch>
            <a:fillRect/>
          </a:stretch>
        </p:blipFill>
        <p:spPr bwMode="auto">
          <a:xfrm>
            <a:off x="738262" y="8893125"/>
            <a:ext cx="6120680" cy="1692324"/>
          </a:xfrm>
          <a:prstGeom prst="rect">
            <a:avLst/>
          </a:prstGeom>
          <a:noFill/>
          <a:ln w="9525">
            <a:noFill/>
            <a:miter lim="800000"/>
            <a:headEnd/>
            <a:tailEnd/>
          </a:ln>
        </p:spPr>
      </p:pic>
      <p:sp>
        <p:nvSpPr>
          <p:cNvPr id="11" name="Прямоугольник 10"/>
          <p:cNvSpPr/>
          <p:nvPr/>
        </p:nvSpPr>
        <p:spPr>
          <a:xfrm>
            <a:off x="1602358" y="252165"/>
            <a:ext cx="3832225" cy="830997"/>
          </a:xfrm>
          <a:prstGeom prst="rect">
            <a:avLst/>
          </a:prstGeom>
        </p:spPr>
        <p:txBody>
          <a:bodyPr>
            <a:spAutoFit/>
          </a:bodyPr>
          <a:lstStyle/>
          <a:p>
            <a:pPr algn="ctr"/>
            <a:r>
              <a:rPr lang="ru-RU" sz="2400" b="1" dirty="0" smtClean="0">
                <a:solidFill>
                  <a:srgbClr val="FF0000"/>
                </a:solidFill>
              </a:rPr>
              <a:t>БАЛАЛАРНЫ ЧАКЫРАБЫЗ КҮҢЕЛЛЕ УЕНГА!!!</a:t>
            </a:r>
            <a:endParaRPr lang="ru-RU" sz="2400" b="1" dirty="0">
              <a:solidFill>
                <a:srgbClr val="FF0000"/>
              </a:solidFill>
            </a:endParaRPr>
          </a:p>
        </p:txBody>
      </p:sp>
      <p:sp>
        <p:nvSpPr>
          <p:cNvPr id="3075" name="Rectangle 3"/>
          <p:cNvSpPr>
            <a:spLocks noChangeArrowheads="1"/>
          </p:cNvSpPr>
          <p:nvPr/>
        </p:nvSpPr>
        <p:spPr bwMode="auto">
          <a:xfrm>
            <a:off x="0" y="0"/>
            <a:ext cx="7669213" cy="0"/>
          </a:xfrm>
          <a:prstGeom prst="rect">
            <a:avLst/>
          </a:prstGeom>
          <a:solidFill>
            <a:srgbClr val="FFFFFF"/>
          </a:solidFill>
          <a:ln w="9525">
            <a:noFill/>
            <a:miter lim="800000"/>
            <a:headEnd/>
            <a:tailEnd/>
          </a:ln>
          <a:effectLst/>
        </p:spPr>
        <p:txBody>
          <a:bodyPr vert="horz" wrap="non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900" b="1" i="0" u="none" strike="noStrike" cap="none" normalizeH="0" baseline="0" smtClean="0">
              <a:ln>
                <a:noFill/>
              </a:ln>
              <a:solidFill>
                <a:srgbClr val="551A8B"/>
              </a:solidFill>
              <a:effectLst/>
              <a:latin typeface="Arial" pitchFamily="34" charset="0"/>
              <a:cs typeface="Arial" pitchFamily="34" charset="0"/>
            </a:endParaRPr>
          </a:p>
          <a:p>
            <a:pPr marL="0" marR="0" lvl="0" indent="0" algn="l" defTabSz="914400" rtl="0" eaLnBrk="0" fontAlgn="t" latinLnBrk="0" hangingPunct="0">
              <a:lnSpc>
                <a:spcPct val="100000"/>
              </a:lnSpc>
              <a:spcBef>
                <a:spcPct val="0"/>
              </a:spcBef>
              <a:spcAft>
                <a:spcPct val="0"/>
              </a:spcAft>
              <a:buClrTx/>
              <a:buSzTx/>
              <a:buFontTx/>
              <a:buNone/>
              <a:tabLst/>
            </a:pPr>
            <a:r>
              <a:rPr kumimoji="0" lang="ru-RU" sz="1300" b="0" i="0" u="none" strike="noStrike" cap="none" normalizeH="0" baseline="0" smtClean="0">
                <a:ln>
                  <a:noFill/>
                </a:ln>
                <a:solidFill>
                  <a:srgbClr val="551A8B"/>
                </a:solidFill>
                <a:effectLst/>
                <a:latin typeface="Arial" pitchFamily="34" charset="0"/>
                <a:cs typeface="Arial" pitchFamily="34" charset="0"/>
                <a:hlinkClick r:id="rId4"/>
              </a:rPr>
              <a:t/>
            </a:r>
            <a:br>
              <a:rPr kumimoji="0" lang="ru-RU" sz="1300" b="0" i="0" u="none" strike="noStrike" cap="none" normalizeH="0" baseline="0" smtClean="0">
                <a:ln>
                  <a:noFill/>
                </a:ln>
                <a:solidFill>
                  <a:srgbClr val="551A8B"/>
                </a:solidFill>
                <a:effectLst/>
                <a:latin typeface="Arial" pitchFamily="34" charset="0"/>
                <a:cs typeface="Arial" pitchFamily="34" charset="0"/>
                <a:hlinkClick r:id="rId4"/>
              </a:rPr>
            </a:br>
            <a:endParaRPr kumimoji="0" lang="ru-RU" sz="1300" b="0" i="0" u="none" strike="noStrike" cap="none" normalizeH="0" baseline="0" smtClean="0">
              <a:ln>
                <a:noFill/>
              </a:ln>
              <a:solidFill>
                <a:srgbClr val="333333"/>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Прямоугольник 11"/>
          <p:cNvSpPr/>
          <p:nvPr/>
        </p:nvSpPr>
        <p:spPr>
          <a:xfrm>
            <a:off x="450230" y="1188269"/>
            <a:ext cx="6408712" cy="2308324"/>
          </a:xfrm>
          <a:prstGeom prst="rect">
            <a:avLst/>
          </a:prstGeom>
        </p:spPr>
        <p:txBody>
          <a:bodyPr wrap="square">
            <a:spAutoFit/>
          </a:bodyPr>
          <a:lstStyle/>
          <a:p>
            <a:r>
              <a:rPr lang="ru-RU" sz="1200" b="1" dirty="0" err="1" smtClean="0">
                <a:latin typeface="Times New Roman" pitchFamily="18" charset="0"/>
                <a:cs typeface="Times New Roman" pitchFamily="18" charset="0"/>
              </a:rPr>
              <a:t>Күңелле уеннар-безнең балачак</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Үзгәрешсез качкыннарны</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аучыларны</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салокларны</a:t>
            </a:r>
            <a:r>
              <a:rPr lang="ru-RU" sz="1200" b="1" dirty="0" smtClean="0">
                <a:latin typeface="Times New Roman" pitchFamily="18" charset="0"/>
                <a:cs typeface="Times New Roman" pitchFamily="18" charset="0"/>
              </a:rPr>
              <a:t> кем </a:t>
            </a:r>
            <a:r>
              <a:rPr lang="ru-RU" sz="1200" b="1" dirty="0" err="1" smtClean="0">
                <a:latin typeface="Times New Roman" pitchFamily="18" charset="0"/>
                <a:cs typeface="Times New Roman" pitchFamily="18" charset="0"/>
              </a:rPr>
              <a:t>хәтерләми</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Кайчан</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алар</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барлыкка</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килде</a:t>
            </a:r>
            <a:r>
              <a:rPr lang="ru-RU" sz="1200" b="1" dirty="0" smtClean="0">
                <a:latin typeface="Times New Roman" pitchFamily="18" charset="0"/>
                <a:cs typeface="Times New Roman" pitchFamily="18" charset="0"/>
              </a:rPr>
              <a:t>, кем </a:t>
            </a:r>
            <a:r>
              <a:rPr lang="ru-RU" sz="1200" b="1" dirty="0" err="1" smtClean="0">
                <a:latin typeface="Times New Roman" pitchFamily="18" charset="0"/>
                <a:cs typeface="Times New Roman" pitchFamily="18" charset="0"/>
              </a:rPr>
              <a:t>уйлап</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тапкан</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бу</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уеннар</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Бу</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сорауга</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бер</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җавап-алар халык</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тарафыннан</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шулай</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ук</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әкиятләр һәм җырлар кебек</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үк, иҗат ителгән.</a:t>
            </a:r>
            <a:r>
              <a:rPr lang="ru-RU" sz="1200" b="1" dirty="0" smtClean="0">
                <a:latin typeface="Times New Roman" pitchFamily="18" charset="0"/>
                <a:cs typeface="Times New Roman" pitchFamily="18" charset="0"/>
              </a:rPr>
              <a:t> Татар </a:t>
            </a:r>
            <a:r>
              <a:rPr lang="ru-RU" sz="1200" b="1" dirty="0" err="1" smtClean="0">
                <a:latin typeface="Times New Roman" pitchFamily="18" charset="0"/>
                <a:cs typeface="Times New Roman" pitchFamily="18" charset="0"/>
              </a:rPr>
              <a:t>халык</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уеннарының күп гасырларга</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сузылган</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тарихы</a:t>
            </a:r>
            <a:r>
              <a:rPr lang="ru-RU" sz="1200" b="1" dirty="0" smtClean="0">
                <a:latin typeface="Times New Roman" pitchFamily="18" charset="0"/>
                <a:cs typeface="Times New Roman" pitchFamily="18" charset="0"/>
              </a:rPr>
              <a:t> бар, </a:t>
            </a:r>
            <a:r>
              <a:rPr lang="ru-RU" sz="1200" b="1" dirty="0" err="1" smtClean="0">
                <a:latin typeface="Times New Roman" pitchFamily="18" charset="0"/>
                <a:cs typeface="Times New Roman" pitchFamily="18" charset="0"/>
              </a:rPr>
              <a:t>алар</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безнең көннәргә кадәр сакланып</a:t>
            </a:r>
            <a:r>
              <a:rPr lang="ru-RU" sz="1200" b="1" dirty="0" smtClean="0">
                <a:latin typeface="Times New Roman" pitchFamily="18" charset="0"/>
                <a:cs typeface="Times New Roman" pitchFamily="18" charset="0"/>
              </a:rPr>
              <a:t> калган, </a:t>
            </a:r>
            <a:r>
              <a:rPr lang="ru-RU" sz="1200" b="1" dirty="0" err="1" smtClean="0">
                <a:latin typeface="Times New Roman" pitchFamily="18" charset="0"/>
                <a:cs typeface="Times New Roman" pitchFamily="18" charset="0"/>
              </a:rPr>
              <a:t>милли</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гореф-гадәтләрне үз эченә алган</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буыннан-буынга</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күчкән.</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Халык</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уеннары</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нигезендә </a:t>
            </a:r>
            <a:r>
              <a:rPr lang="ru-RU" sz="1200" b="1" dirty="0" smtClean="0">
                <a:latin typeface="Times New Roman" pitchFamily="18" charset="0"/>
                <a:cs typeface="Times New Roman" pitchFamily="18" charset="0"/>
              </a:rPr>
              <a:t>без </a:t>
            </a:r>
            <a:r>
              <a:rPr lang="ru-RU" sz="1200" b="1" dirty="0" err="1" smtClean="0">
                <a:latin typeface="Times New Roman" pitchFamily="18" charset="0"/>
                <a:cs typeface="Times New Roman" pitchFamily="18" charset="0"/>
              </a:rPr>
              <a:t>үз республикабызның</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халкыбызның тормыш</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үзенчәлекләре</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аның хезмәт эшчәнлеге</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көнкүреше</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гореф-гадәтләре</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традицияләре</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ышанулары</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белән таныштырабыз</a:t>
            </a:r>
            <a:r>
              <a:rPr lang="ru-RU" sz="1200" b="1" dirty="0" smtClean="0">
                <a:latin typeface="Times New Roman" pitchFamily="18" charset="0"/>
                <a:cs typeface="Times New Roman" pitchFamily="18" charset="0"/>
              </a:rPr>
              <a:t>. Татар </a:t>
            </a:r>
            <a:r>
              <a:rPr lang="ru-RU" sz="1200" b="1" dirty="0" err="1" smtClean="0">
                <a:latin typeface="Times New Roman" pitchFamily="18" charset="0"/>
                <a:cs typeface="Times New Roman" pitchFamily="18" charset="0"/>
              </a:rPr>
              <a:t>халык</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уеннарында</a:t>
            </a:r>
            <a:r>
              <a:rPr lang="ru-RU" sz="1200" b="1" dirty="0" smtClean="0">
                <a:latin typeface="Times New Roman" pitchFamily="18" charset="0"/>
                <a:cs typeface="Times New Roman" pitchFamily="18" charset="0"/>
              </a:rPr>
              <a:t> юмор, </a:t>
            </a:r>
            <a:r>
              <a:rPr lang="ru-RU" sz="1200" b="1" dirty="0" err="1" smtClean="0">
                <a:latin typeface="Times New Roman" pitchFamily="18" charset="0"/>
                <a:cs typeface="Times New Roman" pitchFamily="18" charset="0"/>
              </a:rPr>
              <a:t>мәзәкләр, ярыш</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дәрте күп; хәрәкәтләр төгәл һәм образлар</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еш</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кына</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көтелмәгән күңелле мизгелләр, уеннар</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җирәбә </a:t>
            </a:r>
            <a:r>
              <a:rPr lang="ru-RU" sz="1200" b="1" dirty="0" smtClean="0">
                <a:latin typeface="Times New Roman" pitchFamily="18" charset="0"/>
                <a:cs typeface="Times New Roman" pitchFamily="18" charset="0"/>
              </a:rPr>
              <a:t>салу, </a:t>
            </a:r>
            <a:r>
              <a:rPr lang="ru-RU" sz="1200" b="1" dirty="0" err="1" smtClean="0">
                <a:latin typeface="Times New Roman" pitchFamily="18" charset="0"/>
                <a:cs typeface="Times New Roman" pitchFamily="18" charset="0"/>
              </a:rPr>
              <a:t>көлке, мәзәкләр белән үрелеп </a:t>
            </a:r>
            <a:r>
              <a:rPr lang="ru-RU" sz="1200" b="1" dirty="0" smtClean="0">
                <a:latin typeface="Times New Roman" pitchFamily="18" charset="0"/>
                <a:cs typeface="Times New Roman" pitchFamily="18" charset="0"/>
              </a:rPr>
              <a:t>бара. </a:t>
            </a:r>
            <a:r>
              <a:rPr lang="ru-RU" sz="1200" b="1" dirty="0" err="1" smtClean="0">
                <a:latin typeface="Times New Roman" pitchFamily="18" charset="0"/>
                <a:cs typeface="Times New Roman" pitchFamily="18" charset="0"/>
              </a:rPr>
              <a:t>Алар</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үзләренең сәнгати матурлыкларын</a:t>
            </a:r>
            <a:r>
              <a:rPr lang="ru-RU" sz="1200" b="1" dirty="0" smtClean="0">
                <a:latin typeface="Times New Roman" pitchFamily="18" charset="0"/>
                <a:cs typeface="Times New Roman" pitchFamily="18" charset="0"/>
              </a:rPr>
              <a:t>, эстетик </a:t>
            </a:r>
            <a:r>
              <a:rPr lang="ru-RU" sz="1200" b="1" dirty="0" err="1" smtClean="0">
                <a:latin typeface="Times New Roman" pitchFamily="18" charset="0"/>
                <a:cs typeface="Times New Roman" pitchFamily="18" charset="0"/>
              </a:rPr>
              <a:t>әһәмиятен саклыйлар</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һәм кыйммәтле</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кабатланмас</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уен</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фольклорын</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тәшкил итәләр</a:t>
            </a:r>
            <a:r>
              <a:rPr lang="ru-RU" sz="1200" b="1" dirty="0" smtClean="0">
                <a:latin typeface="Times New Roman" pitchFamily="18" charset="0"/>
                <a:cs typeface="Times New Roman" pitchFamily="18" charset="0"/>
              </a:rPr>
              <a:t>.</a:t>
            </a:r>
            <a:endParaRPr lang="ru-RU" sz="1200" b="1" dirty="0">
              <a:latin typeface="Times New Roman" pitchFamily="18" charset="0"/>
              <a:cs typeface="Times New Roman" pitchFamily="18" charset="0"/>
            </a:endParaRPr>
          </a:p>
        </p:txBody>
      </p:sp>
      <p:sp>
        <p:nvSpPr>
          <p:cNvPr id="13" name="Прямоугольник 12"/>
          <p:cNvSpPr/>
          <p:nvPr/>
        </p:nvSpPr>
        <p:spPr>
          <a:xfrm>
            <a:off x="522238" y="4428629"/>
            <a:ext cx="6480720" cy="2677656"/>
          </a:xfrm>
          <a:prstGeom prst="rect">
            <a:avLst/>
          </a:prstGeom>
        </p:spPr>
        <p:txBody>
          <a:bodyPr wrap="square">
            <a:spAutoFit/>
          </a:bodyPr>
          <a:lstStyle/>
          <a:p>
            <a:r>
              <a:rPr lang="ru-RU" sz="1200" b="1" dirty="0" err="1" smtClean="0">
                <a:latin typeface="Times New Roman" pitchFamily="18" charset="0"/>
                <a:cs typeface="Times New Roman" pitchFamily="18" charset="0"/>
              </a:rPr>
              <a:t>Уйнаучылар</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кулга</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алынып</a:t>
            </a:r>
            <a:r>
              <a:rPr lang="ru-RU" sz="1200" b="1" dirty="0" smtClean="0">
                <a:latin typeface="Times New Roman" pitchFamily="18" charset="0"/>
                <a:cs typeface="Times New Roman" pitchFamily="18" charset="0"/>
              </a:rPr>
              <a:t>, </a:t>
            </a:r>
            <a:r>
              <a:rPr lang="tt-RU" sz="1200" b="1" dirty="0" smtClean="0">
                <a:latin typeface="Times New Roman" pitchFamily="18" charset="0"/>
                <a:cs typeface="Times New Roman" pitchFamily="18" charset="0"/>
              </a:rPr>
              <a:t>түгәрәк </a:t>
            </a:r>
            <a:r>
              <a:rPr lang="ru-RU" sz="1200" b="1" dirty="0" err="1" smtClean="0">
                <a:latin typeface="Times New Roman" pitchFamily="18" charset="0"/>
                <a:cs typeface="Times New Roman" pitchFamily="18" charset="0"/>
              </a:rPr>
              <a:t>ясыйлар</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Тимербайны</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сайлыйлар</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Ул</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әйләнә үзәгендә була</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Йөртүче ди</a:t>
            </a:r>
            <a:r>
              <a:rPr lang="ru-RU" sz="1200" b="1" dirty="0" smtClean="0">
                <a:latin typeface="Times New Roman" pitchFamily="18" charset="0"/>
                <a:cs typeface="Times New Roman" pitchFamily="18" charset="0"/>
              </a:rPr>
              <a:t>: </a:t>
            </a:r>
          </a:p>
          <a:p>
            <a:r>
              <a:rPr lang="ru-RU" sz="1200" b="1" dirty="0" err="1" smtClean="0">
                <a:latin typeface="Times New Roman" pitchFamily="18" charset="0"/>
                <a:cs typeface="Times New Roman" pitchFamily="18" charset="0"/>
              </a:rPr>
              <a:t>Биш</a:t>
            </a:r>
            <a:r>
              <a:rPr lang="ru-RU" sz="1200" b="1" dirty="0" smtClean="0">
                <a:latin typeface="Times New Roman" pitchFamily="18" charset="0"/>
                <a:cs typeface="Times New Roman" pitchFamily="18" charset="0"/>
              </a:rPr>
              <a:t> бала </a:t>
            </a:r>
            <a:r>
              <a:rPr lang="ru-RU" sz="1200" b="1" dirty="0" err="1" smtClean="0">
                <a:latin typeface="Times New Roman" pitchFamily="18" charset="0"/>
                <a:cs typeface="Times New Roman" pitchFamily="18" charset="0"/>
              </a:rPr>
              <a:t>Тимербайда</a:t>
            </a:r>
            <a:r>
              <a:rPr lang="ru-RU" sz="1200" b="1" dirty="0" smtClean="0">
                <a:latin typeface="Times New Roman" pitchFamily="18" charset="0"/>
                <a:cs typeface="Times New Roman" pitchFamily="18" charset="0"/>
              </a:rPr>
              <a:t>, </a:t>
            </a:r>
          </a:p>
          <a:p>
            <a:r>
              <a:rPr lang="ru-RU" sz="1200" b="1" dirty="0" err="1" smtClean="0">
                <a:latin typeface="Times New Roman" pitchFamily="18" charset="0"/>
                <a:cs typeface="Times New Roman" pitchFamily="18" charset="0"/>
              </a:rPr>
              <a:t>Күңелле, </a:t>
            </a:r>
            <a:r>
              <a:rPr lang="ru-RU" sz="1200" b="1" dirty="0" smtClean="0">
                <a:latin typeface="Times New Roman" pitchFamily="18" charset="0"/>
                <a:cs typeface="Times New Roman" pitchFamily="18" charset="0"/>
              </a:rPr>
              <a:t>тату </a:t>
            </a:r>
            <a:r>
              <a:rPr lang="ru-RU" sz="1200" b="1" dirty="0" err="1" smtClean="0">
                <a:latin typeface="Times New Roman" pitchFamily="18" charset="0"/>
                <a:cs typeface="Times New Roman" pitchFamily="18" charset="0"/>
              </a:rPr>
              <a:t>уйныйлар</a:t>
            </a:r>
            <a:r>
              <a:rPr lang="ru-RU" sz="1200" b="1" dirty="0" smtClean="0">
                <a:latin typeface="Times New Roman" pitchFamily="18" charset="0"/>
                <a:cs typeface="Times New Roman" pitchFamily="18" charset="0"/>
              </a:rPr>
              <a:t>. </a:t>
            </a:r>
          </a:p>
          <a:p>
            <a:r>
              <a:rPr lang="ru-RU" sz="1200" b="1" dirty="0" err="1" smtClean="0">
                <a:latin typeface="Times New Roman" pitchFamily="18" charset="0"/>
                <a:cs typeface="Times New Roman" pitchFamily="18" charset="0"/>
              </a:rPr>
              <a:t>Елгада</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тиз</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коендык</a:t>
            </a:r>
            <a:r>
              <a:rPr lang="ru-RU" sz="1200" b="1" dirty="0" smtClean="0">
                <a:latin typeface="Times New Roman" pitchFamily="18" charset="0"/>
                <a:cs typeface="Times New Roman" pitchFamily="18" charset="0"/>
              </a:rPr>
              <a:t>, </a:t>
            </a:r>
          </a:p>
          <a:p>
            <a:r>
              <a:rPr lang="ru-RU" sz="1200" b="1" dirty="0" err="1" smtClean="0">
                <a:latin typeface="Times New Roman" pitchFamily="18" charset="0"/>
                <a:cs typeface="Times New Roman" pitchFamily="18" charset="0"/>
              </a:rPr>
              <a:t>Табылдык</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елыштык</a:t>
            </a:r>
            <a:r>
              <a:rPr lang="ru-RU" sz="1200" b="1" dirty="0" smtClean="0">
                <a:latin typeface="Times New Roman" pitchFamily="18" charset="0"/>
                <a:cs typeface="Times New Roman" pitchFamily="18" charset="0"/>
              </a:rPr>
              <a:t>.</a:t>
            </a:r>
          </a:p>
          <a:p>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Яхшы</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итеп</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юынды</a:t>
            </a:r>
            <a:r>
              <a:rPr lang="ru-RU" sz="1200" b="1" dirty="0" smtClean="0">
                <a:latin typeface="Times New Roman" pitchFamily="18" charset="0"/>
                <a:cs typeface="Times New Roman" pitchFamily="18" charset="0"/>
              </a:rPr>
              <a:t> </a:t>
            </a:r>
          </a:p>
          <a:p>
            <a:r>
              <a:rPr lang="ru-RU" sz="1200" b="1" dirty="0" err="1" smtClean="0">
                <a:latin typeface="Times New Roman" pitchFamily="18" charset="0"/>
                <a:cs typeface="Times New Roman" pitchFamily="18" charset="0"/>
              </a:rPr>
              <a:t>Матур</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итеп</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киенгән.</a:t>
            </a:r>
            <a:endParaRPr lang="ru-RU" sz="1200" b="1" dirty="0" smtClean="0">
              <a:latin typeface="Times New Roman" pitchFamily="18" charset="0"/>
              <a:cs typeface="Times New Roman" pitchFamily="18" charset="0"/>
            </a:endParaRPr>
          </a:p>
          <a:p>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Ашамый</a:t>
            </a:r>
            <a:r>
              <a:rPr lang="ru-RU" sz="1200" b="1" dirty="0" smtClean="0">
                <a:latin typeface="Times New Roman" pitchFamily="18" charset="0"/>
                <a:cs typeface="Times New Roman" pitchFamily="18" charset="0"/>
              </a:rPr>
              <a:t> да, </a:t>
            </a:r>
            <a:r>
              <a:rPr lang="ru-RU" sz="1200" b="1" dirty="0" err="1" smtClean="0">
                <a:latin typeface="Times New Roman" pitchFamily="18" charset="0"/>
                <a:cs typeface="Times New Roman" pitchFamily="18" charset="0"/>
              </a:rPr>
              <a:t>эчми</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дә башладылар</a:t>
            </a:r>
            <a:r>
              <a:rPr lang="ru-RU" sz="1200" b="1" dirty="0" smtClean="0">
                <a:latin typeface="Times New Roman" pitchFamily="18" charset="0"/>
                <a:cs typeface="Times New Roman" pitchFamily="18" charset="0"/>
              </a:rPr>
              <a:t>, </a:t>
            </a:r>
          </a:p>
          <a:p>
            <a:r>
              <a:rPr lang="ru-RU" sz="1200" b="1" dirty="0" smtClean="0">
                <a:latin typeface="Times New Roman" pitchFamily="18" charset="0"/>
                <a:cs typeface="Times New Roman" pitchFamily="18" charset="0"/>
              </a:rPr>
              <a:t>Кич </a:t>
            </a:r>
            <a:r>
              <a:rPr lang="ru-RU" sz="1200" b="1" dirty="0" err="1" smtClean="0">
                <a:latin typeface="Times New Roman" pitchFamily="18" charset="0"/>
                <a:cs typeface="Times New Roman" pitchFamily="18" charset="0"/>
              </a:rPr>
              <a:t>белән урманга</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килеп</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җиттек</a:t>
            </a:r>
            <a:r>
              <a:rPr lang="ru-RU" sz="1200" b="1" dirty="0" smtClean="0">
                <a:latin typeface="Times New Roman" pitchFamily="18" charset="0"/>
                <a:cs typeface="Times New Roman" pitchFamily="18" charset="0"/>
              </a:rPr>
              <a:t>. </a:t>
            </a:r>
          </a:p>
          <a:p>
            <a:r>
              <a:rPr lang="ru-RU" sz="1200" b="1" dirty="0" err="1" smtClean="0">
                <a:latin typeface="Times New Roman" pitchFamily="18" charset="0"/>
                <a:cs typeface="Times New Roman" pitchFamily="18" charset="0"/>
              </a:rPr>
              <a:t>Бер-берсенә караштык</a:t>
            </a:r>
            <a:r>
              <a:rPr lang="ru-RU" sz="1200" b="1" dirty="0" smtClean="0">
                <a:latin typeface="Times New Roman" pitchFamily="18" charset="0"/>
                <a:cs typeface="Times New Roman" pitchFamily="18" charset="0"/>
              </a:rPr>
              <a:t>, </a:t>
            </a:r>
          </a:p>
          <a:p>
            <a:r>
              <a:rPr lang="ru-RU" sz="1200" b="1" dirty="0" err="1" smtClean="0">
                <a:latin typeface="Times New Roman" pitchFamily="18" charset="0"/>
                <a:cs typeface="Times New Roman" pitchFamily="18" charset="0"/>
              </a:rPr>
              <a:t>Менә шулай</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эшләделәр!</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Соңгы сүзләр белән </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менә шулай</a:t>
            </a:r>
            <a:r>
              <a:rPr lang="ru-RU" sz="1200" b="1" dirty="0" smtClean="0">
                <a:latin typeface="Times New Roman" pitchFamily="18" charset="0"/>
                <a:cs typeface="Times New Roman" pitchFamily="18" charset="0"/>
              </a:rPr>
              <a:t>» водящий </a:t>
            </a:r>
            <a:r>
              <a:rPr lang="ru-RU" sz="1200" b="1" dirty="0" err="1" smtClean="0">
                <a:latin typeface="Times New Roman" pitchFamily="18" charset="0"/>
                <a:cs typeface="Times New Roman" pitchFamily="18" charset="0"/>
              </a:rPr>
              <a:t>ясый</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нинди</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дә булса</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хәрәкәт</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Барысы</a:t>
            </a:r>
            <a:r>
              <a:rPr lang="ru-RU" sz="1200" b="1" dirty="0" smtClean="0">
                <a:latin typeface="Times New Roman" pitchFamily="18" charset="0"/>
                <a:cs typeface="Times New Roman" pitchFamily="18" charset="0"/>
              </a:rPr>
              <a:t> да </a:t>
            </a:r>
            <a:r>
              <a:rPr lang="ru-RU" sz="1200" b="1" dirty="0" err="1" smtClean="0">
                <a:latin typeface="Times New Roman" pitchFamily="18" charset="0"/>
                <a:cs typeface="Times New Roman" pitchFamily="18" charset="0"/>
              </a:rPr>
              <a:t>аны</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кабатларга</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тиеш</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Аннары</a:t>
            </a:r>
            <a:r>
              <a:rPr lang="ru-RU" sz="1200" b="1" dirty="0" smtClean="0">
                <a:latin typeface="Times New Roman" pitchFamily="18" charset="0"/>
                <a:cs typeface="Times New Roman" pitchFamily="18" charset="0"/>
              </a:rPr>
              <a:t> водящий </a:t>
            </a:r>
            <a:r>
              <a:rPr lang="ru-RU" sz="1200" b="1" dirty="0" err="1" smtClean="0">
                <a:latin typeface="Times New Roman" pitchFamily="18" charset="0"/>
                <a:cs typeface="Times New Roman" pitchFamily="18" charset="0"/>
              </a:rPr>
              <a:t>сайлый</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кемне</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дә булса</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урынына</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үзен</a:t>
            </a:r>
            <a:r>
              <a:rPr lang="ru-RU" sz="1200" b="1" dirty="0" smtClean="0">
                <a:latin typeface="Times New Roman" pitchFamily="18" charset="0"/>
                <a:cs typeface="Times New Roman" pitchFamily="18" charset="0"/>
              </a:rPr>
              <a:t>.</a:t>
            </a:r>
            <a:endParaRPr lang="ru-RU" sz="1200" b="1"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522238" y="252165"/>
            <a:ext cx="6750569"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ПРИГЛАШАЕМ ДЕТВОРУ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НА ВЕСЕЛУЮ ИГРУ!!!</a:t>
            </a:r>
            <a:endParaRPr kumimoji="0" lang="ru-RU" sz="1800" b="0" i="0" u="none" strike="noStrike" cap="none" normalizeH="0" baseline="0" dirty="0" smtClean="0">
              <a:ln>
                <a:noFill/>
              </a:ln>
              <a:solidFill>
                <a:srgbClr val="FF0000"/>
              </a:solidFill>
              <a:effectLst/>
              <a:latin typeface="Arial" pitchFamily="34" charset="0"/>
              <a:cs typeface="Arial" pitchFamily="34" charset="0"/>
            </a:endParaRPr>
          </a:p>
        </p:txBody>
      </p:sp>
      <p:sp>
        <p:nvSpPr>
          <p:cNvPr id="4" name="Прямоугольник 3"/>
          <p:cNvSpPr/>
          <p:nvPr/>
        </p:nvSpPr>
        <p:spPr>
          <a:xfrm>
            <a:off x="594246" y="1188269"/>
            <a:ext cx="6192689" cy="2492990"/>
          </a:xfrm>
          <a:prstGeom prst="rect">
            <a:avLst/>
          </a:prstGeom>
        </p:spPr>
        <p:txBody>
          <a:bodyPr wrap="square">
            <a:spAutoFit/>
          </a:bodyPr>
          <a:lstStyle/>
          <a:p>
            <a:pPr lvl="0" indent="269875" algn="just" defTabSz="914400" fontAlgn="base">
              <a:spcBef>
                <a:spcPct val="0"/>
              </a:spcBef>
              <a:spcAft>
                <a:spcPct val="0"/>
              </a:spcAft>
            </a:pPr>
            <a:r>
              <a:rPr lang="ru-RU" sz="1200" b="1" dirty="0" smtClean="0">
                <a:latin typeface="Times New Roman" pitchFamily="18" charset="0"/>
                <a:ea typeface="Times New Roman" pitchFamily="18" charset="0"/>
                <a:cs typeface="Times New Roman" pitchFamily="18" charset="0"/>
              </a:rPr>
              <a:t>Веселые игры – наше детство! Кто не помнит неизменных пряток, </a:t>
            </a:r>
            <a:r>
              <a:rPr lang="ru-RU" sz="1200" b="1" dirty="0" err="1" smtClean="0">
                <a:latin typeface="Times New Roman" pitchFamily="18" charset="0"/>
                <a:ea typeface="Times New Roman" pitchFamily="18" charset="0"/>
                <a:cs typeface="Times New Roman" pitchFamily="18" charset="0"/>
              </a:rPr>
              <a:t>ловишек</a:t>
            </a:r>
            <a:r>
              <a:rPr lang="ru-RU" sz="1200" b="1" dirty="0" smtClean="0">
                <a:latin typeface="Times New Roman" pitchFamily="18" charset="0"/>
                <a:ea typeface="Times New Roman" pitchFamily="18" charset="0"/>
                <a:cs typeface="Times New Roman" pitchFamily="18" charset="0"/>
              </a:rPr>
              <a:t>, салочек! Когда они возникли, кто придумал эти игры? На этот вопрос один ответ - они созданы народом, так же как  сказки и песни.</a:t>
            </a:r>
            <a:endParaRPr lang="ru-RU" sz="1200" dirty="0" smtClean="0">
              <a:latin typeface="Times New Roman" pitchFamily="18" charset="0"/>
              <a:cs typeface="Times New Roman" pitchFamily="18" charset="0"/>
            </a:endParaRPr>
          </a:p>
          <a:p>
            <a:pPr lvl="0" indent="269875" algn="just" defTabSz="914400" eaLnBrk="0" fontAlgn="base" hangingPunct="0">
              <a:spcBef>
                <a:spcPct val="0"/>
              </a:spcBef>
              <a:spcAft>
                <a:spcPct val="0"/>
              </a:spcAft>
            </a:pPr>
            <a:r>
              <a:rPr lang="ru-RU" sz="1200" b="1" dirty="0" smtClean="0">
                <a:latin typeface="Times New Roman" pitchFamily="18" charset="0"/>
                <a:ea typeface="Times New Roman" pitchFamily="18" charset="0"/>
                <a:cs typeface="Times New Roman" pitchFamily="18" charset="0"/>
              </a:rPr>
              <a:t>Татарские народные игры имеют многовековою историю, они сохранились и дошли до наших дней из глубокой старины, передавались из поколения в поколение, вбирая в себя лучшие национальные традиции. На основе народных игр мы знакомим с особенностями жизни своей республики, своего народа,  его трудовой деятельностью, бытом, обычаями, традициями, верованиями. </a:t>
            </a:r>
            <a:r>
              <a:rPr lang="ru-RU" sz="1200" b="1" dirty="0" smtClean="0">
                <a:solidFill>
                  <a:srgbClr val="000000"/>
                </a:solidFill>
                <a:latin typeface="Times New Roman" pitchFamily="18" charset="0"/>
                <a:ea typeface="Times New Roman" pitchFamily="18" charset="0"/>
                <a:cs typeface="Times New Roman" pitchFamily="18" charset="0"/>
              </a:rPr>
              <a:t>В татарских народных играх много юмора, шуток, соревновательного задора; движения точны и образны, часто сопровождаются неожиданными весёлыми моментами, заманчивыми и любимыми детьми считалками, жеребьёвками, </a:t>
            </a:r>
            <a:r>
              <a:rPr lang="ru-RU" sz="1200" b="1" dirty="0" err="1" smtClean="0">
                <a:solidFill>
                  <a:srgbClr val="000000"/>
                </a:solidFill>
                <a:latin typeface="Times New Roman" pitchFamily="18" charset="0"/>
                <a:ea typeface="Times New Roman" pitchFamily="18" charset="0"/>
                <a:cs typeface="Times New Roman" pitchFamily="18" charset="0"/>
              </a:rPr>
              <a:t>потешками</a:t>
            </a:r>
            <a:r>
              <a:rPr lang="ru-RU" sz="1200" b="1" dirty="0" smtClean="0">
                <a:solidFill>
                  <a:srgbClr val="000000"/>
                </a:solidFill>
                <a:latin typeface="Times New Roman" pitchFamily="18" charset="0"/>
                <a:ea typeface="Times New Roman" pitchFamily="18" charset="0"/>
                <a:cs typeface="Times New Roman" pitchFamily="18" charset="0"/>
              </a:rPr>
              <a:t>.  Они сохраняют свою художественную прелесть, эстетическое значение и составляют ценнейший, неповторимый игровой фольклор.</a:t>
            </a:r>
            <a:endParaRPr lang="ru-RU" sz="1200" dirty="0" smtClean="0">
              <a:latin typeface="Times New Roman" pitchFamily="18" charset="0"/>
              <a:cs typeface="Times New Roman" pitchFamily="18" charset="0"/>
            </a:endParaRPr>
          </a:p>
        </p:txBody>
      </p:sp>
      <p:pic>
        <p:nvPicPr>
          <p:cNvPr id="18435" name="Рисунок 1" descr="slide_23"/>
          <p:cNvPicPr>
            <a:picLocks noChangeAspect="1" noChangeArrowheads="1"/>
          </p:cNvPicPr>
          <p:nvPr/>
        </p:nvPicPr>
        <p:blipFill>
          <a:blip r:embed="rId2" cstate="print">
            <a:clrChange>
              <a:clrFrom>
                <a:srgbClr val="FFFFFF"/>
              </a:clrFrom>
              <a:clrTo>
                <a:srgbClr val="FFFFFF">
                  <a:alpha val="0"/>
                </a:srgbClr>
              </a:clrTo>
            </a:clrChange>
          </a:blip>
          <a:srcRect l="30147" t="3725" r="29265" b="6274"/>
          <a:stretch>
            <a:fillRect/>
          </a:stretch>
        </p:blipFill>
        <p:spPr bwMode="auto">
          <a:xfrm>
            <a:off x="5922838" y="5220717"/>
            <a:ext cx="1403921" cy="2224088"/>
          </a:xfrm>
          <a:prstGeom prst="rect">
            <a:avLst/>
          </a:prstGeom>
          <a:noFill/>
          <a:ln w="9525">
            <a:solidFill>
              <a:srgbClr val="B7DEE8"/>
            </a:solidFill>
            <a:miter lim="800000"/>
            <a:headEnd/>
            <a:tailEnd/>
          </a:ln>
        </p:spPr>
      </p:pic>
      <p:sp>
        <p:nvSpPr>
          <p:cNvPr id="8" name="Прямоугольник 7"/>
          <p:cNvSpPr/>
          <p:nvPr/>
        </p:nvSpPr>
        <p:spPr>
          <a:xfrm>
            <a:off x="594246" y="4788669"/>
            <a:ext cx="4968552" cy="3046988"/>
          </a:xfrm>
          <a:prstGeom prst="rect">
            <a:avLst/>
          </a:prstGeom>
        </p:spPr>
        <p:txBody>
          <a:bodyPr wrap="square">
            <a:spAutoFit/>
          </a:bodyPr>
          <a:lstStyle/>
          <a:p>
            <a:pPr lvl="0" algn="just" defTabSz="914400" fontAlgn="base">
              <a:spcBef>
                <a:spcPct val="0"/>
              </a:spcBef>
              <a:spcAft>
                <a:spcPct val="0"/>
              </a:spcAft>
            </a:pPr>
            <a:r>
              <a:rPr lang="ru-RU" sz="1200" b="1" dirty="0" smtClean="0">
                <a:solidFill>
                  <a:srgbClr val="000000"/>
                </a:solidFill>
                <a:latin typeface="Times New Roman" pitchFamily="18" charset="0"/>
                <a:ea typeface="Times New Roman" pitchFamily="18" charset="0"/>
                <a:cs typeface="Times New Roman" pitchFamily="18" charset="0"/>
              </a:rPr>
              <a:t>Играющие, взявшись за руки, делают круг. Выбирают водящего – </a:t>
            </a:r>
            <a:r>
              <a:rPr lang="ru-RU" sz="1200" b="1" dirty="0" err="1" smtClean="0">
                <a:solidFill>
                  <a:srgbClr val="000000"/>
                </a:solidFill>
                <a:latin typeface="Times New Roman" pitchFamily="18" charset="0"/>
                <a:ea typeface="Times New Roman" pitchFamily="18" charset="0"/>
                <a:cs typeface="Times New Roman" pitchFamily="18" charset="0"/>
              </a:rPr>
              <a:t>Тимербая</a:t>
            </a:r>
            <a:r>
              <a:rPr lang="ru-RU" sz="1200" b="1" dirty="0" smtClean="0">
                <a:solidFill>
                  <a:srgbClr val="000000"/>
                </a:solidFill>
                <a:latin typeface="Times New Roman" pitchFamily="18" charset="0"/>
                <a:ea typeface="Times New Roman" pitchFamily="18" charset="0"/>
                <a:cs typeface="Times New Roman" pitchFamily="18" charset="0"/>
              </a:rPr>
              <a:t>. Он становится в центре круга. </a:t>
            </a:r>
            <a:endParaRPr lang="ru-RU" sz="1200" dirty="0" smtClean="0">
              <a:latin typeface="Times New Roman" pitchFamily="18" charset="0"/>
              <a:cs typeface="Times New Roman" pitchFamily="18" charset="0"/>
            </a:endParaRPr>
          </a:p>
          <a:p>
            <a:pPr lvl="0" algn="just" defTabSz="914400" eaLnBrk="0" fontAlgn="base" hangingPunct="0">
              <a:spcBef>
                <a:spcPct val="0"/>
              </a:spcBef>
              <a:spcAft>
                <a:spcPct val="0"/>
              </a:spcAft>
            </a:pPr>
            <a:r>
              <a:rPr lang="ru-RU" sz="1200" b="1" dirty="0" smtClean="0">
                <a:solidFill>
                  <a:srgbClr val="000000"/>
                </a:solidFill>
                <a:latin typeface="Times New Roman" pitchFamily="18" charset="0"/>
                <a:ea typeface="Times New Roman" pitchFamily="18" charset="0"/>
                <a:cs typeface="Times New Roman" pitchFamily="18" charset="0"/>
              </a:rPr>
              <a:t>Водящий говорит:</a:t>
            </a:r>
            <a:endParaRPr lang="ru-RU" sz="1200" dirty="0" smtClean="0">
              <a:latin typeface="Times New Roman" pitchFamily="18" charset="0"/>
              <a:cs typeface="Times New Roman" pitchFamily="18" charset="0"/>
            </a:endParaRPr>
          </a:p>
          <a:p>
            <a:pPr lvl="0" algn="just" defTabSz="914400" eaLnBrk="0" fontAlgn="base" hangingPunct="0">
              <a:spcBef>
                <a:spcPct val="0"/>
              </a:spcBef>
              <a:spcAft>
                <a:spcPct val="0"/>
              </a:spcAft>
            </a:pPr>
            <a:r>
              <a:rPr lang="ru-RU" sz="1200" b="1" dirty="0" smtClean="0">
                <a:solidFill>
                  <a:srgbClr val="000000"/>
                </a:solidFill>
                <a:latin typeface="Times New Roman" pitchFamily="18" charset="0"/>
                <a:ea typeface="Times New Roman" pitchFamily="18" charset="0"/>
                <a:cs typeface="Times New Roman" pitchFamily="18" charset="0"/>
              </a:rPr>
              <a:t>Пять детей у </a:t>
            </a:r>
            <a:r>
              <a:rPr lang="ru-RU" sz="1200" b="1" dirty="0" err="1" smtClean="0">
                <a:solidFill>
                  <a:srgbClr val="000000"/>
                </a:solidFill>
                <a:latin typeface="Times New Roman" pitchFamily="18" charset="0"/>
                <a:ea typeface="Times New Roman" pitchFamily="18" charset="0"/>
                <a:cs typeface="Times New Roman" pitchFamily="18" charset="0"/>
              </a:rPr>
              <a:t>Тимербая</a:t>
            </a:r>
            <a:r>
              <a:rPr lang="ru-RU" sz="1200" b="1" dirty="0" smtClean="0">
                <a:solidFill>
                  <a:srgbClr val="000000"/>
                </a:solidFill>
                <a:latin typeface="Times New Roman" pitchFamily="18" charset="0"/>
                <a:ea typeface="Times New Roman" pitchFamily="18" charset="0"/>
                <a:cs typeface="Times New Roman" pitchFamily="18" charset="0"/>
              </a:rPr>
              <a:t>, </a:t>
            </a:r>
            <a:endParaRPr lang="ru-RU" sz="1200" dirty="0" smtClean="0">
              <a:latin typeface="Times New Roman" pitchFamily="18" charset="0"/>
              <a:cs typeface="Times New Roman" pitchFamily="18" charset="0"/>
            </a:endParaRPr>
          </a:p>
          <a:p>
            <a:pPr lvl="0" algn="just" defTabSz="914400" eaLnBrk="0" fontAlgn="base" hangingPunct="0">
              <a:spcBef>
                <a:spcPct val="0"/>
              </a:spcBef>
              <a:spcAft>
                <a:spcPct val="0"/>
              </a:spcAft>
            </a:pPr>
            <a:r>
              <a:rPr lang="ru-RU" sz="1200" b="1" dirty="0" smtClean="0">
                <a:solidFill>
                  <a:srgbClr val="000000"/>
                </a:solidFill>
                <a:latin typeface="Times New Roman" pitchFamily="18" charset="0"/>
                <a:ea typeface="Times New Roman" pitchFamily="18" charset="0"/>
                <a:cs typeface="Times New Roman" pitchFamily="18" charset="0"/>
              </a:rPr>
              <a:t>Дружно, весело играют. </a:t>
            </a:r>
            <a:endParaRPr lang="ru-RU" sz="1200" dirty="0" smtClean="0">
              <a:latin typeface="Times New Roman" pitchFamily="18" charset="0"/>
              <a:cs typeface="Times New Roman" pitchFamily="18" charset="0"/>
            </a:endParaRPr>
          </a:p>
          <a:p>
            <a:pPr lvl="0" algn="just" defTabSz="914400" eaLnBrk="0" fontAlgn="base" hangingPunct="0">
              <a:spcBef>
                <a:spcPct val="0"/>
              </a:spcBef>
              <a:spcAft>
                <a:spcPct val="0"/>
              </a:spcAft>
            </a:pPr>
            <a:r>
              <a:rPr lang="ru-RU" sz="1200" b="1" dirty="0" smtClean="0">
                <a:solidFill>
                  <a:srgbClr val="000000"/>
                </a:solidFill>
                <a:latin typeface="Times New Roman" pitchFamily="18" charset="0"/>
                <a:ea typeface="Times New Roman" pitchFamily="18" charset="0"/>
                <a:cs typeface="Times New Roman" pitchFamily="18" charset="0"/>
              </a:rPr>
              <a:t>В речке быстрой искупались,</a:t>
            </a:r>
            <a:endParaRPr lang="ru-RU" sz="1200" dirty="0" smtClean="0">
              <a:latin typeface="Times New Roman" pitchFamily="18" charset="0"/>
              <a:cs typeface="Times New Roman" pitchFamily="18" charset="0"/>
            </a:endParaRPr>
          </a:p>
          <a:p>
            <a:pPr lvl="0" algn="just" defTabSz="914400" eaLnBrk="0" fontAlgn="base" hangingPunct="0">
              <a:spcBef>
                <a:spcPct val="0"/>
              </a:spcBef>
              <a:spcAft>
                <a:spcPct val="0"/>
              </a:spcAft>
            </a:pPr>
            <a:r>
              <a:rPr lang="ru-RU" sz="1200" b="1" dirty="0" smtClean="0">
                <a:solidFill>
                  <a:srgbClr val="000000"/>
                </a:solidFill>
                <a:latin typeface="Times New Roman" pitchFamily="18" charset="0"/>
                <a:ea typeface="Times New Roman" pitchFamily="18" charset="0"/>
                <a:cs typeface="Times New Roman" pitchFamily="18" charset="0"/>
              </a:rPr>
              <a:t>Нашалились, наплескались.</a:t>
            </a:r>
            <a:endParaRPr lang="ru-RU" sz="1200" dirty="0" smtClean="0">
              <a:latin typeface="Times New Roman" pitchFamily="18" charset="0"/>
              <a:cs typeface="Times New Roman" pitchFamily="18" charset="0"/>
            </a:endParaRPr>
          </a:p>
          <a:p>
            <a:pPr lvl="0" algn="just" defTabSz="914400" eaLnBrk="0" fontAlgn="base" hangingPunct="0">
              <a:spcBef>
                <a:spcPct val="0"/>
              </a:spcBef>
              <a:spcAft>
                <a:spcPct val="0"/>
              </a:spcAft>
            </a:pPr>
            <a:r>
              <a:rPr lang="ru-RU" sz="1200" b="1" dirty="0" smtClean="0">
                <a:solidFill>
                  <a:srgbClr val="000000"/>
                </a:solidFill>
                <a:latin typeface="Times New Roman" pitchFamily="18" charset="0"/>
                <a:ea typeface="Times New Roman" pitchFamily="18" charset="0"/>
                <a:cs typeface="Times New Roman" pitchFamily="18" charset="0"/>
              </a:rPr>
              <a:t>Хорошенечко отмылись</a:t>
            </a:r>
            <a:endParaRPr lang="ru-RU" sz="1200" dirty="0" smtClean="0">
              <a:latin typeface="Times New Roman" pitchFamily="18" charset="0"/>
              <a:cs typeface="Times New Roman" pitchFamily="18" charset="0"/>
            </a:endParaRPr>
          </a:p>
          <a:p>
            <a:pPr lvl="0" algn="just" defTabSz="914400" eaLnBrk="0" fontAlgn="base" hangingPunct="0">
              <a:spcBef>
                <a:spcPct val="0"/>
              </a:spcBef>
              <a:spcAft>
                <a:spcPct val="0"/>
              </a:spcAft>
            </a:pPr>
            <a:r>
              <a:rPr lang="ru-RU" sz="1200" b="1" dirty="0" smtClean="0">
                <a:solidFill>
                  <a:srgbClr val="000000"/>
                </a:solidFill>
                <a:latin typeface="Times New Roman" pitchFamily="18" charset="0"/>
                <a:ea typeface="Times New Roman" pitchFamily="18" charset="0"/>
                <a:cs typeface="Times New Roman" pitchFamily="18" charset="0"/>
              </a:rPr>
              <a:t>И красиво нарядились.</a:t>
            </a:r>
            <a:endParaRPr lang="ru-RU" sz="1200" dirty="0" smtClean="0">
              <a:latin typeface="Times New Roman" pitchFamily="18" charset="0"/>
              <a:cs typeface="Times New Roman" pitchFamily="18" charset="0"/>
            </a:endParaRPr>
          </a:p>
          <a:p>
            <a:pPr lvl="0" algn="just" defTabSz="914400" eaLnBrk="0" fontAlgn="base" hangingPunct="0">
              <a:spcBef>
                <a:spcPct val="0"/>
              </a:spcBef>
              <a:spcAft>
                <a:spcPct val="0"/>
              </a:spcAft>
            </a:pPr>
            <a:r>
              <a:rPr lang="ru-RU" sz="1200" b="1" dirty="0" smtClean="0">
                <a:solidFill>
                  <a:srgbClr val="000000"/>
                </a:solidFill>
                <a:latin typeface="Times New Roman" pitchFamily="18" charset="0"/>
                <a:ea typeface="Times New Roman" pitchFamily="18" charset="0"/>
                <a:cs typeface="Times New Roman" pitchFamily="18" charset="0"/>
              </a:rPr>
              <a:t>И ни есть, ни пить не стали,</a:t>
            </a:r>
            <a:endParaRPr lang="ru-RU" sz="1200" dirty="0" smtClean="0">
              <a:latin typeface="Times New Roman" pitchFamily="18" charset="0"/>
              <a:cs typeface="Times New Roman" pitchFamily="18" charset="0"/>
            </a:endParaRPr>
          </a:p>
          <a:p>
            <a:pPr lvl="0" algn="just" defTabSz="914400" eaLnBrk="0" fontAlgn="base" hangingPunct="0">
              <a:spcBef>
                <a:spcPct val="0"/>
              </a:spcBef>
              <a:spcAft>
                <a:spcPct val="0"/>
              </a:spcAft>
            </a:pPr>
            <a:r>
              <a:rPr lang="ru-RU" sz="1200" b="1" dirty="0" smtClean="0">
                <a:solidFill>
                  <a:srgbClr val="000000"/>
                </a:solidFill>
                <a:latin typeface="Times New Roman" pitchFamily="18" charset="0"/>
                <a:ea typeface="Times New Roman" pitchFamily="18" charset="0"/>
                <a:cs typeface="Times New Roman" pitchFamily="18" charset="0"/>
              </a:rPr>
              <a:t>В лес под вечер прибежали.</a:t>
            </a:r>
            <a:endParaRPr lang="ru-RU" sz="1200" dirty="0" smtClean="0">
              <a:latin typeface="Times New Roman" pitchFamily="18" charset="0"/>
              <a:cs typeface="Times New Roman" pitchFamily="18" charset="0"/>
            </a:endParaRPr>
          </a:p>
          <a:p>
            <a:pPr lvl="0" algn="just" defTabSz="914400" eaLnBrk="0" fontAlgn="base" hangingPunct="0">
              <a:spcBef>
                <a:spcPct val="0"/>
              </a:spcBef>
              <a:spcAft>
                <a:spcPct val="0"/>
              </a:spcAft>
            </a:pPr>
            <a:r>
              <a:rPr lang="ru-RU" sz="1200" b="1" dirty="0" smtClean="0">
                <a:solidFill>
                  <a:srgbClr val="000000"/>
                </a:solidFill>
                <a:latin typeface="Times New Roman" pitchFamily="18" charset="0"/>
                <a:ea typeface="Times New Roman" pitchFamily="18" charset="0"/>
                <a:cs typeface="Times New Roman" pitchFamily="18" charset="0"/>
              </a:rPr>
              <a:t>Друг на друга поглядели,</a:t>
            </a:r>
            <a:endParaRPr lang="ru-RU" sz="1200" dirty="0" smtClean="0">
              <a:latin typeface="Times New Roman" pitchFamily="18" charset="0"/>
              <a:cs typeface="Times New Roman" pitchFamily="18" charset="0"/>
            </a:endParaRPr>
          </a:p>
          <a:p>
            <a:pPr lvl="0" algn="just" defTabSz="914400" eaLnBrk="0" fontAlgn="base" hangingPunct="0">
              <a:spcBef>
                <a:spcPct val="0"/>
              </a:spcBef>
              <a:spcAft>
                <a:spcPct val="0"/>
              </a:spcAft>
            </a:pPr>
            <a:r>
              <a:rPr lang="ru-RU" sz="1200" b="1" dirty="0" smtClean="0">
                <a:solidFill>
                  <a:srgbClr val="000000"/>
                </a:solidFill>
                <a:latin typeface="Times New Roman" pitchFamily="18" charset="0"/>
                <a:ea typeface="Times New Roman" pitchFamily="18" charset="0"/>
                <a:cs typeface="Times New Roman" pitchFamily="18" charset="0"/>
              </a:rPr>
              <a:t>Сделали вот так!</a:t>
            </a:r>
            <a:endParaRPr lang="ru-RU" sz="1200" dirty="0" smtClean="0">
              <a:latin typeface="Times New Roman" pitchFamily="18" charset="0"/>
              <a:cs typeface="Times New Roman" pitchFamily="18" charset="0"/>
            </a:endParaRPr>
          </a:p>
          <a:p>
            <a:pPr lvl="0" algn="just" defTabSz="914400" eaLnBrk="0" fontAlgn="base" hangingPunct="0">
              <a:spcBef>
                <a:spcPct val="0"/>
              </a:spcBef>
              <a:spcAft>
                <a:spcPct val="0"/>
              </a:spcAft>
            </a:pPr>
            <a:r>
              <a:rPr lang="ru-RU" sz="1200" b="1" dirty="0" smtClean="0">
                <a:solidFill>
                  <a:srgbClr val="000000"/>
                </a:solidFill>
                <a:latin typeface="Times New Roman" pitchFamily="18" charset="0"/>
                <a:ea typeface="Times New Roman" pitchFamily="18" charset="0"/>
                <a:cs typeface="Times New Roman" pitchFamily="18" charset="0"/>
              </a:rPr>
              <a:t>С последними словами «Вот так» водящий делает какое-нибудь</a:t>
            </a:r>
            <a:endParaRPr lang="ru-RU" sz="1200" dirty="0" smtClean="0">
              <a:latin typeface="Times New Roman" pitchFamily="18" charset="0"/>
              <a:cs typeface="Times New Roman" pitchFamily="18" charset="0"/>
            </a:endParaRPr>
          </a:p>
          <a:p>
            <a:pPr lvl="0" algn="just" defTabSz="914400" eaLnBrk="0" fontAlgn="base" hangingPunct="0">
              <a:spcBef>
                <a:spcPct val="0"/>
              </a:spcBef>
              <a:spcAft>
                <a:spcPct val="0"/>
              </a:spcAft>
            </a:pPr>
            <a:r>
              <a:rPr lang="ru-RU" sz="1200" b="1" dirty="0" smtClean="0">
                <a:solidFill>
                  <a:srgbClr val="000000"/>
                </a:solidFill>
                <a:latin typeface="Times New Roman" pitchFamily="18" charset="0"/>
                <a:ea typeface="Times New Roman" pitchFamily="18" charset="0"/>
                <a:cs typeface="Times New Roman" pitchFamily="18" charset="0"/>
              </a:rPr>
              <a:t>движение. Все должны повторить его. </a:t>
            </a:r>
            <a:endParaRPr lang="ru-RU" sz="1200" dirty="0" smtClean="0">
              <a:latin typeface="Times New Roman" pitchFamily="18" charset="0"/>
              <a:cs typeface="Times New Roman" pitchFamily="18" charset="0"/>
            </a:endParaRPr>
          </a:p>
          <a:p>
            <a:pPr lvl="0" algn="just" defTabSz="914400" eaLnBrk="0" fontAlgn="base" hangingPunct="0">
              <a:spcBef>
                <a:spcPct val="0"/>
              </a:spcBef>
              <a:spcAft>
                <a:spcPct val="0"/>
              </a:spcAft>
            </a:pPr>
            <a:r>
              <a:rPr lang="ru-RU" sz="1200" b="1" dirty="0" smtClean="0">
                <a:solidFill>
                  <a:srgbClr val="000000"/>
                </a:solidFill>
                <a:latin typeface="Times New Roman" pitchFamily="18" charset="0"/>
                <a:ea typeface="Times New Roman" pitchFamily="18" charset="0"/>
                <a:cs typeface="Times New Roman" pitchFamily="18" charset="0"/>
              </a:rPr>
              <a:t>Затем водящий выбирает кого-нибудь вместо себя.</a:t>
            </a:r>
            <a:endParaRPr lang="ru-RU" sz="1200" dirty="0">
              <a:latin typeface="Times New Roman" pitchFamily="18" charset="0"/>
              <a:cs typeface="Times New Roman" pitchFamily="18" charset="0"/>
            </a:endParaRPr>
          </a:p>
        </p:txBody>
      </p:sp>
      <p:sp>
        <p:nvSpPr>
          <p:cNvPr id="10" name="Прямоугольник 9"/>
          <p:cNvSpPr/>
          <p:nvPr/>
        </p:nvSpPr>
        <p:spPr>
          <a:xfrm>
            <a:off x="2610470" y="4068589"/>
            <a:ext cx="2045240" cy="461665"/>
          </a:xfrm>
          <a:prstGeom prst="rect">
            <a:avLst/>
          </a:prstGeom>
        </p:spPr>
        <p:txBody>
          <a:bodyPr wrap="none">
            <a:spAutoFit/>
          </a:bodyPr>
          <a:lstStyle/>
          <a:p>
            <a:pPr lvl="0" indent="269875" algn="ctr" defTabSz="914400" fontAlgn="base">
              <a:spcBef>
                <a:spcPct val="0"/>
              </a:spcBef>
              <a:spcAft>
                <a:spcPct val="0"/>
              </a:spcAft>
            </a:pPr>
            <a:r>
              <a:rPr lang="ru-RU" sz="2400" b="1" dirty="0" err="1" smtClean="0">
                <a:solidFill>
                  <a:srgbClr val="FF0000"/>
                </a:solidFill>
                <a:latin typeface="Arial" pitchFamily="34" charset="0"/>
                <a:ea typeface="Times New Roman" pitchFamily="18" charset="0"/>
                <a:cs typeface="Arial" pitchFamily="34" charset="0"/>
              </a:rPr>
              <a:t>Тимербай</a:t>
            </a:r>
            <a:r>
              <a:rPr lang="ru-RU" sz="2400" b="1" dirty="0" smtClean="0">
                <a:solidFill>
                  <a:srgbClr val="FF0000"/>
                </a:solidFill>
                <a:latin typeface="Arial" pitchFamily="34" charset="0"/>
                <a:ea typeface="Times New Roman" pitchFamily="18" charset="0"/>
                <a:cs typeface="Arial" pitchFamily="34" charset="0"/>
              </a:rPr>
              <a:t>.</a:t>
            </a:r>
            <a:endParaRPr lang="ru-RU" sz="2400" dirty="0" smtClean="0">
              <a:latin typeface="Arial" pitchFamily="34" charset="0"/>
              <a:cs typeface="Arial" pitchFamily="34" charset="0"/>
            </a:endParaRPr>
          </a:p>
        </p:txBody>
      </p:sp>
      <p:pic>
        <p:nvPicPr>
          <p:cNvPr id="9" name="Рисунок 8" descr="http://az.tatarstan.ru/file/%D0%91%D0%B5%D0%B7%D1%8B%D0%BC%D1%8F%D0%BD%D0%BD%D1%8B%D0%B92(73).jpg"/>
          <p:cNvPicPr/>
          <p:nvPr/>
        </p:nvPicPr>
        <p:blipFill>
          <a:blip r:embed="rId3" cstate="print">
            <a:clrChange>
              <a:clrFrom>
                <a:srgbClr val="FFFFFF"/>
              </a:clrFrom>
              <a:clrTo>
                <a:srgbClr val="FFFFFF">
                  <a:alpha val="0"/>
                </a:srgbClr>
              </a:clrTo>
            </a:clrChange>
            <a:lum bright="-10000" contrast="30000"/>
          </a:blip>
          <a:srcRect l="1737" t="5874" r="4138" b="24773"/>
          <a:stretch>
            <a:fillRect/>
          </a:stretch>
        </p:blipFill>
        <p:spPr bwMode="auto">
          <a:xfrm>
            <a:off x="738262" y="8605092"/>
            <a:ext cx="6120680" cy="1980357"/>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0" y="0"/>
            <a:ext cx="5976663" cy="8617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CC"/>
                </a:solidFill>
                <a:effectLst/>
                <a:latin typeface="Times New Roman" pitchFamily="18" charset="0"/>
                <a:ea typeface="Calibri" pitchFamily="34" charset="0"/>
                <a:cs typeface="Times New Roman" pitchFamily="18" charset="0"/>
              </a:rPr>
              <a:t>ВОЛ</a:t>
            </a:r>
            <a:r>
              <a:rPr kumimoji="0" lang="ru-RU"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ШЕБ</a:t>
            </a:r>
            <a:r>
              <a:rPr kumimoji="0" lang="ru-RU" sz="1600" b="1" i="0" u="none" strike="noStrike" cap="none" normalizeH="0" baseline="0" dirty="0" smtClean="0">
                <a:ln>
                  <a:noFill/>
                </a:ln>
                <a:solidFill>
                  <a:srgbClr val="00CC00"/>
                </a:solidFill>
                <a:effectLst/>
                <a:latin typeface="Times New Roman" pitchFamily="18" charset="0"/>
                <a:ea typeface="Calibri" pitchFamily="34" charset="0"/>
                <a:cs typeface="Times New Roman" pitchFamily="18" charset="0"/>
              </a:rPr>
              <a:t>НЫЕ </a:t>
            </a:r>
            <a:r>
              <a:rPr kumimoji="0" lang="ru-RU" sz="1600" b="1" i="0" u="none" strike="noStrike" cap="none" normalizeH="0" baseline="0" dirty="0" smtClean="0">
                <a:ln>
                  <a:noFill/>
                </a:ln>
                <a:solidFill>
                  <a:srgbClr val="0000CC"/>
                </a:solidFill>
                <a:effectLst/>
                <a:latin typeface="Times New Roman" pitchFamily="18" charset="0"/>
                <a:ea typeface="Calibri" pitchFamily="34" charset="0"/>
                <a:cs typeface="Times New Roman" pitchFamily="18" charset="0"/>
              </a:rPr>
              <a:t>  КА</a:t>
            </a:r>
            <a:r>
              <a:rPr kumimoji="0" lang="ru-RU" sz="1600" b="1"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РАН</a:t>
            </a:r>
            <a:r>
              <a:rPr kumimoji="0" lang="ru-RU"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ДА</a:t>
            </a:r>
            <a:r>
              <a:rPr kumimoji="0" lang="ru-RU" sz="1600" b="1" i="0" u="none" strike="noStrike" cap="none" normalizeH="0" baseline="0" dirty="0" smtClean="0">
                <a:ln>
                  <a:noFill/>
                </a:ln>
                <a:solidFill>
                  <a:srgbClr val="0000CC"/>
                </a:solidFill>
                <a:effectLst/>
                <a:latin typeface="Times New Roman" pitchFamily="18" charset="0"/>
                <a:ea typeface="Calibri" pitchFamily="34" charset="0"/>
                <a:cs typeface="Times New Roman" pitchFamily="18" charset="0"/>
              </a:rPr>
              <a:t>ШИ </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Calibri"/>
                <a:ea typeface="Calibri" pitchFamily="34" charset="0"/>
                <a:cs typeface="Times New Roman" pitchFamily="18" charset="0"/>
              </a:rPr>
              <a:t>«</a:t>
            </a:r>
            <a:r>
              <a:rPr kumimoji="0" lang="ru-RU"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РАСКРАСЬ</a:t>
            </a:r>
            <a:r>
              <a:rPr kumimoji="0" lang="ru-RU" sz="1600" b="1" i="0" u="none" strike="noStrike" cap="none" normalizeH="0" baseline="0" dirty="0" smtClean="0">
                <a:ln>
                  <a:noFill/>
                </a:ln>
                <a:solidFill>
                  <a:srgbClr val="FF0000"/>
                </a:solidFill>
                <a:effectLst/>
                <a:latin typeface="Cooper Black" pitchFamily="18" charset="0"/>
                <a:ea typeface="Calibri" pitchFamily="34" charset="0"/>
                <a:cs typeface="Times New Roman" pitchFamily="18" charset="0"/>
              </a:rPr>
              <a:t>  </a:t>
            </a:r>
            <a:r>
              <a:rPr kumimoji="0" lang="ru-RU"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И </a:t>
            </a:r>
            <a:r>
              <a:rPr kumimoji="0" lang="ru-RU" sz="1600" b="1" i="0" u="none" strike="noStrike" cap="none" normalizeH="0" baseline="0" dirty="0" smtClean="0">
                <a:ln>
                  <a:noFill/>
                </a:ln>
                <a:solidFill>
                  <a:srgbClr val="FF0000"/>
                </a:solidFill>
                <a:effectLst/>
                <a:latin typeface="Cooper Black" pitchFamily="18" charset="0"/>
                <a:ea typeface="Calibri" pitchFamily="34" charset="0"/>
                <a:cs typeface="Times New Roman" pitchFamily="18" charset="0"/>
              </a:rPr>
              <a:t> </a:t>
            </a:r>
            <a:r>
              <a:rPr kumimoji="0" lang="ru-RU"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НАЗОВИ</a:t>
            </a:r>
            <a:r>
              <a:rPr kumimoji="0" lang="ru-RU" sz="1600" b="1" i="0" u="none" strike="noStrike" cap="none" normalizeH="0" baseline="0" dirty="0" smtClean="0">
                <a:ln>
                  <a:noFill/>
                </a:ln>
                <a:solidFill>
                  <a:srgbClr val="FF0000"/>
                </a:solidFill>
                <a:effectLst/>
                <a:latin typeface="Cooper Black" pitchFamily="18" charset="0"/>
                <a:ea typeface="Calibri" pitchFamily="34" charset="0"/>
                <a:cs typeface="Times New Roman" pitchFamily="18" charset="0"/>
              </a:rPr>
              <a:t>  </a:t>
            </a:r>
            <a:r>
              <a:rPr kumimoji="0" lang="ru-RU"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НА</a:t>
            </a:r>
            <a:r>
              <a:rPr kumimoji="0" lang="ru-RU" sz="1600" b="1" i="0" u="none" strike="noStrike" cap="none" normalizeH="0" baseline="0" dirty="0" smtClean="0">
                <a:ln>
                  <a:noFill/>
                </a:ln>
                <a:solidFill>
                  <a:srgbClr val="FF0000"/>
                </a:solidFill>
                <a:effectLst/>
                <a:latin typeface="Cooper Black" pitchFamily="18" charset="0"/>
                <a:ea typeface="Calibri" pitchFamily="34" charset="0"/>
                <a:cs typeface="Times New Roman" pitchFamily="18" charset="0"/>
              </a:rPr>
              <a:t> </a:t>
            </a:r>
            <a:r>
              <a:rPr kumimoji="0" lang="ru-RU" sz="1600" b="1" i="0" u="none" strike="noStrike" cap="none" normalizeH="0" baseline="0" smtClean="0">
                <a:ln>
                  <a:noFill/>
                </a:ln>
                <a:solidFill>
                  <a:srgbClr val="FF0000"/>
                </a:solidFill>
                <a:effectLst/>
                <a:latin typeface="Times New Roman" pitchFamily="18" charset="0"/>
                <a:ea typeface="Calibri" pitchFamily="34" charset="0"/>
                <a:cs typeface="Times New Roman" pitchFamily="18" charset="0"/>
              </a:rPr>
              <a:t>ТАТАРСКОМ</a:t>
            </a:r>
            <a:r>
              <a:rPr kumimoji="0" lang="ru-RU" sz="1600" b="1" i="0" u="none" strike="noStrike" cap="none" normalizeH="0" baseline="0" smtClean="0">
                <a:ln>
                  <a:noFill/>
                </a:ln>
                <a:solidFill>
                  <a:srgbClr val="FF0000"/>
                </a:solidFill>
                <a:effectLst/>
                <a:latin typeface="Cooper Black" pitchFamily="18" charset="0"/>
                <a:ea typeface="Calibri" pitchFamily="34" charset="0"/>
                <a:cs typeface="Times New Roman" pitchFamily="18" charset="0"/>
              </a:rPr>
              <a:t>  </a:t>
            </a:r>
            <a:r>
              <a:rPr kumimoji="0" lang="ru-RU" sz="1600" b="1" i="0" u="none" strike="noStrike" cap="none" normalizeH="0" baseline="0" smtClean="0">
                <a:ln>
                  <a:noFill/>
                </a:ln>
                <a:solidFill>
                  <a:srgbClr val="FF0000"/>
                </a:solidFill>
                <a:effectLst/>
                <a:latin typeface="Times New Roman" pitchFamily="18" charset="0"/>
                <a:ea typeface="Calibri" pitchFamily="34" charset="0"/>
                <a:cs typeface="Times New Roman" pitchFamily="18" charset="0"/>
              </a:rPr>
              <a:t>ЯЗЫКЕ</a:t>
            </a:r>
            <a:r>
              <a:rPr kumimoji="0" lang="ru-RU" sz="1600" b="1" i="0" u="none" strike="noStrike" cap="none" normalizeH="0" baseline="0" dirty="0" smtClean="0">
                <a:ln>
                  <a:noFill/>
                </a:ln>
                <a:solidFill>
                  <a:srgbClr val="FF0000"/>
                </a:solidFill>
                <a:effectLst/>
                <a:latin typeface="Calibri"/>
                <a:ea typeface="Calibri" pitchFamily="34" charset="0"/>
                <a:cs typeface="Times New Roman" pitchFamily="18" charset="0"/>
              </a:rPr>
              <a:t>»</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Рисунок 2" descr="C:\Users\777\Desktop\Raskraski-zhivotnyh-50-300x224.jpg"/>
          <p:cNvPicPr/>
          <p:nvPr/>
        </p:nvPicPr>
        <p:blipFill>
          <a:blip r:embed="rId2" cstate="print"/>
          <a:srcRect/>
          <a:stretch>
            <a:fillRect/>
          </a:stretch>
        </p:blipFill>
        <p:spPr bwMode="auto">
          <a:xfrm>
            <a:off x="2754487" y="4572645"/>
            <a:ext cx="4176464" cy="2880320"/>
          </a:xfrm>
          <a:prstGeom prst="rect">
            <a:avLst/>
          </a:prstGeom>
          <a:noFill/>
          <a:ln w="9525">
            <a:noFill/>
            <a:miter lim="800000"/>
            <a:headEnd/>
            <a:tailEnd/>
          </a:ln>
        </p:spPr>
      </p:pic>
      <p:pic>
        <p:nvPicPr>
          <p:cNvPr id="5" name="Рисунок 4" descr="http://borgul.ru/uploads/images/Gallery/podelki/raskraski/information_items_1668.jpg"/>
          <p:cNvPicPr/>
          <p:nvPr/>
        </p:nvPicPr>
        <p:blipFill>
          <a:blip r:embed="rId3" cstate="print"/>
          <a:srcRect/>
          <a:stretch>
            <a:fillRect/>
          </a:stretch>
        </p:blipFill>
        <p:spPr bwMode="auto">
          <a:xfrm>
            <a:off x="306214" y="7596981"/>
            <a:ext cx="4392488" cy="2808312"/>
          </a:xfrm>
          <a:prstGeom prst="rect">
            <a:avLst/>
          </a:prstGeom>
          <a:noFill/>
          <a:ln w="9525">
            <a:noFill/>
            <a:miter lim="800000"/>
            <a:headEnd/>
            <a:tailEnd/>
          </a:ln>
        </p:spPr>
      </p:pic>
      <p:pic>
        <p:nvPicPr>
          <p:cNvPr id="6" name="Рисунок 5" descr="C:\Users\777\Desktop\Raskraski-zhivotnyh-35-300x217.jpg"/>
          <p:cNvPicPr/>
          <p:nvPr/>
        </p:nvPicPr>
        <p:blipFill>
          <a:blip r:embed="rId4" cstate="print"/>
          <a:srcRect l="8348" t="6707" r="9488"/>
          <a:stretch>
            <a:fillRect/>
          </a:stretch>
        </p:blipFill>
        <p:spPr bwMode="auto">
          <a:xfrm>
            <a:off x="306214" y="1548309"/>
            <a:ext cx="4032448" cy="2664296"/>
          </a:xfrm>
          <a:prstGeom prst="rect">
            <a:avLst/>
          </a:prstGeom>
          <a:noFill/>
          <a:ln w="9525">
            <a:noFill/>
            <a:miter lim="800000"/>
            <a:headEnd/>
            <a:tailEnd/>
          </a:ln>
        </p:spPr>
      </p:pic>
      <p:sp>
        <p:nvSpPr>
          <p:cNvPr id="7" name="Прямоугольник 6"/>
          <p:cNvSpPr/>
          <p:nvPr/>
        </p:nvSpPr>
        <p:spPr>
          <a:xfrm rot="20871087">
            <a:off x="3898715" y="638928"/>
            <a:ext cx="3744416" cy="646331"/>
          </a:xfrm>
          <a:prstGeom prst="rect">
            <a:avLst/>
          </a:prstGeom>
        </p:spPr>
        <p:txBody>
          <a:bodyPr wrap="square">
            <a:spAutoFit/>
          </a:bodyPr>
          <a:lstStyle/>
          <a:p>
            <a:pPr algn="ctr"/>
            <a:r>
              <a:rPr lang="ru-RU" sz="1800" b="1" dirty="0" smtClean="0">
                <a:solidFill>
                  <a:srgbClr val="7030A0"/>
                </a:solidFill>
              </a:rPr>
              <a:t>ТЫЛСЫМЛЫ</a:t>
            </a:r>
            <a:r>
              <a:rPr lang="ru-RU" sz="1800" dirty="0" smtClean="0"/>
              <a:t> </a:t>
            </a:r>
            <a:r>
              <a:rPr lang="ru-RU" sz="1800" b="1" dirty="0" smtClean="0">
                <a:solidFill>
                  <a:srgbClr val="00B050"/>
                </a:solidFill>
              </a:rPr>
              <a:t>КАРАНДАШЛАР</a:t>
            </a:r>
            <a:r>
              <a:rPr lang="ru-RU" sz="1800" dirty="0" smtClean="0"/>
              <a:t> </a:t>
            </a:r>
          </a:p>
          <a:p>
            <a:pPr algn="ctr"/>
            <a:r>
              <a:rPr lang="ru-RU" sz="1800" b="1" dirty="0" smtClean="0">
                <a:solidFill>
                  <a:srgbClr val="FF0000"/>
                </a:solidFill>
              </a:rPr>
              <a:t>«Буя   </a:t>
            </a:r>
            <a:r>
              <a:rPr lang="ru-RU" sz="1800" b="1" dirty="0" smtClean="0">
                <a:solidFill>
                  <a:srgbClr val="0070C0"/>
                </a:solidFill>
              </a:rPr>
              <a:t>ҺӘМ</a:t>
            </a:r>
            <a:r>
              <a:rPr lang="ru-RU" sz="1800" dirty="0" smtClean="0"/>
              <a:t> </a:t>
            </a:r>
            <a:r>
              <a:rPr lang="ru-RU" sz="1800" b="1" dirty="0" smtClean="0">
                <a:solidFill>
                  <a:srgbClr val="FF00FF"/>
                </a:solidFill>
              </a:rPr>
              <a:t>ТАТАР </a:t>
            </a:r>
            <a:r>
              <a:rPr lang="ru-RU" sz="1800" b="1" dirty="0" smtClean="0">
                <a:solidFill>
                  <a:srgbClr val="00B050"/>
                </a:solidFill>
              </a:rPr>
              <a:t>ТЕЛЕНДӘ</a:t>
            </a:r>
            <a:r>
              <a:rPr lang="ru-RU" sz="1800" dirty="0" smtClean="0"/>
              <a:t> </a:t>
            </a:r>
            <a:r>
              <a:rPr lang="ru-RU" sz="1800" b="1" dirty="0" smtClean="0">
                <a:solidFill>
                  <a:srgbClr val="FF0066"/>
                </a:solidFill>
              </a:rPr>
              <a:t>АТА»</a:t>
            </a:r>
            <a:endParaRPr lang="ru-RU" sz="1800" b="1" dirty="0">
              <a:solidFill>
                <a:srgbClr val="FF0066"/>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3"/>
          <p:cNvSpPr>
            <a:spLocks noChangeArrowheads="1"/>
          </p:cNvSpPr>
          <p:nvPr/>
        </p:nvSpPr>
        <p:spPr bwMode="auto">
          <a:xfrm>
            <a:off x="450230" y="324173"/>
            <a:ext cx="6066855"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1"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 этом выпуске</a:t>
            </a:r>
            <a:r>
              <a:rPr kumimoji="0" lang="ru-RU" sz="1400" b="1" i="1"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6" name="Таблица 5"/>
          <p:cNvGraphicFramePr>
            <a:graphicFrameLocks noGrp="1"/>
          </p:cNvGraphicFramePr>
          <p:nvPr/>
        </p:nvGraphicFramePr>
        <p:xfrm>
          <a:off x="306214" y="1260277"/>
          <a:ext cx="6768752" cy="6015053"/>
        </p:xfrm>
        <a:graphic>
          <a:graphicData uri="http://schemas.openxmlformats.org/drawingml/2006/table">
            <a:tbl>
              <a:tblPr>
                <a:tableStyleId>{69C7853C-536D-4A76-A0AE-DD22124D55A5}</a:tableStyleId>
              </a:tblPr>
              <a:tblGrid>
                <a:gridCol w="5950385"/>
                <a:gridCol w="818367"/>
              </a:tblGrid>
              <a:tr h="1594925">
                <a:tc>
                  <a:txBody>
                    <a:bodyPr/>
                    <a:lstStyle/>
                    <a:p>
                      <a:pPr algn="l">
                        <a:lnSpc>
                          <a:spcPct val="115000"/>
                        </a:lnSpc>
                        <a:spcAft>
                          <a:spcPts val="0"/>
                        </a:spcAft>
                      </a:pPr>
                      <a:r>
                        <a:rPr lang="ru-RU" sz="1200" b="1" dirty="0" smtClean="0">
                          <a:latin typeface="Times New Roman" pitchFamily="18" charset="0"/>
                          <a:cs typeface="Times New Roman" pitchFamily="18" charset="0"/>
                        </a:rPr>
                        <a:t>ТАТАР  ТЕЛЕ  </a:t>
                      </a:r>
                      <a:r>
                        <a:rPr lang="tt-RU" sz="1200" b="1" dirty="0" smtClean="0">
                          <a:latin typeface="Times New Roman" pitchFamily="18" charset="0"/>
                          <a:cs typeface="Times New Roman" pitchFamily="18" charset="0"/>
                        </a:rPr>
                        <a:t>ШӨГЫЛЬЛӘРЕНДӘ  ҺӘМ  РЕЖИМ  МОМЕНТЛАРЫНДА ЭШЧӘНЛЕКНЕ  ОЕШТЫРУНЫҢ  БЕР  ТӨРЕ   БУЛАРАК  “ЛЭПБУК” ДИДАКТИК УЕНЫ..</a:t>
                      </a:r>
                    </a:p>
                    <a:p>
                      <a:pPr marL="0" marR="0" indent="0" algn="l" defTabSz="1043056" rtl="0" eaLnBrk="1" fontAlgn="auto" latinLnBrk="0" hangingPunct="1">
                        <a:lnSpc>
                          <a:spcPct val="115000"/>
                        </a:lnSpc>
                        <a:spcBef>
                          <a:spcPts val="0"/>
                        </a:spcBef>
                        <a:spcAft>
                          <a:spcPts val="0"/>
                        </a:spcAft>
                        <a:buClrTx/>
                        <a:buSzTx/>
                        <a:buFontTx/>
                        <a:buNone/>
                        <a:tabLst/>
                        <a:defRPr/>
                      </a:pPr>
                      <a:r>
                        <a:rPr lang="ru-RU" sz="1200" dirty="0" smtClean="0">
                          <a:latin typeface="Times New Roman" pitchFamily="18" charset="0"/>
                          <a:cs typeface="Times New Roman" pitchFamily="18" charset="0"/>
                        </a:rPr>
                        <a:t>ДИДАКТИЧЕСКАЯ  ИГРА " ЛЭПБУК” КАК ОДИН ИЗ ВИДОВ ОРГАНИЗАЦИИ ДЕЯТЕЛЬНОСТИ  НА  ЗАНЯТИЯХ И В РЕЖИМНЫЕ МОМЕНТЫ  ПО  ТАТАРСКОМУ ЯЗЫКУ</a:t>
                      </a:r>
                    </a:p>
                  </a:txBody>
                  <a:tcPr marL="57483" marR="57483" marT="0" marB="0" anchor="ctr"/>
                </a:tc>
                <a:tc>
                  <a:txBody>
                    <a:bodyPr/>
                    <a:lstStyle/>
                    <a:p>
                      <a:pPr algn="l">
                        <a:lnSpc>
                          <a:spcPct val="115000"/>
                        </a:lnSpc>
                        <a:spcAft>
                          <a:spcPts val="0"/>
                        </a:spcAft>
                      </a:pPr>
                      <a:r>
                        <a:rPr lang="ru-RU" sz="1400" dirty="0" smtClean="0">
                          <a:solidFill>
                            <a:schemeClr val="dk1"/>
                          </a:solidFill>
                          <a:latin typeface="+mn-lt"/>
                          <a:ea typeface="+mn-ea"/>
                          <a:cs typeface="+mn-cs"/>
                        </a:rPr>
                        <a:t>3</a:t>
                      </a:r>
                      <a:r>
                        <a:rPr lang="ru-RU" sz="1400" baseline="0" dirty="0" smtClean="0">
                          <a:solidFill>
                            <a:schemeClr val="dk1"/>
                          </a:solidFill>
                          <a:latin typeface="+mn-lt"/>
                          <a:ea typeface="+mn-ea"/>
                          <a:cs typeface="+mn-cs"/>
                        </a:rPr>
                        <a:t> – 4 </a:t>
                      </a:r>
                      <a:endParaRPr lang="ru-RU" sz="1400" dirty="0">
                        <a:solidFill>
                          <a:srgbClr val="31849B"/>
                        </a:solidFill>
                        <a:latin typeface="Calibri"/>
                        <a:ea typeface="Calibri"/>
                        <a:cs typeface="Times New Roman"/>
                      </a:endParaRPr>
                    </a:p>
                  </a:txBody>
                  <a:tcPr marL="57483" marR="57483" marT="0" marB="0" anchor="ctr"/>
                </a:tc>
              </a:tr>
              <a:tr h="822368">
                <a:tc>
                  <a:txBody>
                    <a:bodyPr/>
                    <a:lstStyle/>
                    <a:p>
                      <a:pPr marL="0" marR="0" indent="0" algn="l" defTabSz="1043056" rtl="0" eaLnBrk="1" fontAlgn="auto" latinLnBrk="0" hangingPunct="1">
                        <a:lnSpc>
                          <a:spcPct val="115000"/>
                        </a:lnSpc>
                        <a:spcBef>
                          <a:spcPts val="0"/>
                        </a:spcBef>
                        <a:spcAft>
                          <a:spcPts val="0"/>
                        </a:spcAft>
                        <a:buClrTx/>
                        <a:buSzTx/>
                        <a:buFontTx/>
                        <a:buNone/>
                        <a:tabLst/>
                        <a:defRPr/>
                      </a:pPr>
                      <a:r>
                        <a:rPr lang="ru-RU" sz="1200" b="1" i="0" kern="1200" dirty="0" smtClean="0">
                          <a:solidFill>
                            <a:schemeClr val="dk1"/>
                          </a:solidFill>
                          <a:latin typeface="Times New Roman" pitchFamily="18" charset="0"/>
                          <a:ea typeface="+mn-ea"/>
                          <a:cs typeface="Times New Roman" pitchFamily="18" charset="0"/>
                        </a:rPr>
                        <a:t>АТА-АНАЛАР  ӨЧЕН  ТАТАР  ТЕЛЕ  БУЕНЧА БЕЛЕМНӘРНЕ  НЫГЫТУ КАГЫЙДӘЛӘРЕ.</a:t>
                      </a:r>
                    </a:p>
                    <a:p>
                      <a:pPr marL="0" marR="0" indent="0" algn="l" defTabSz="1043056" rtl="0" eaLnBrk="1" fontAlgn="auto" latinLnBrk="0" hangingPunct="1">
                        <a:lnSpc>
                          <a:spcPct val="115000"/>
                        </a:lnSpc>
                        <a:spcBef>
                          <a:spcPts val="0"/>
                        </a:spcBef>
                        <a:spcAft>
                          <a:spcPts val="0"/>
                        </a:spcAft>
                        <a:buClrTx/>
                        <a:buSzTx/>
                        <a:buFontTx/>
                        <a:buNone/>
                        <a:tabLst/>
                        <a:defRPr/>
                      </a:pPr>
                      <a:r>
                        <a:rPr lang="ru-RU" sz="1200" b="0" dirty="0" smtClean="0">
                          <a:latin typeface="Times New Roman" pitchFamily="18" charset="0"/>
                          <a:cs typeface="Times New Roman" pitchFamily="18" charset="0"/>
                        </a:rPr>
                        <a:t>ПРАВИЛ</a:t>
                      </a:r>
                      <a:r>
                        <a:rPr lang="ru-RU" sz="1200" b="1" dirty="0" smtClean="0">
                          <a:latin typeface="Times New Roman" pitchFamily="18" charset="0"/>
                          <a:cs typeface="Times New Roman" pitchFamily="18" charset="0"/>
                        </a:rPr>
                        <a:t>А</a:t>
                      </a:r>
                      <a:r>
                        <a:rPr lang="ru-RU" sz="1200" b="1" baseline="0" dirty="0" smtClean="0">
                          <a:latin typeface="Times New Roman" pitchFamily="18" charset="0"/>
                          <a:cs typeface="Times New Roman" pitchFamily="18" charset="0"/>
                        </a:rPr>
                        <a:t>   </a:t>
                      </a:r>
                      <a:r>
                        <a:rPr lang="ru-RU" sz="1200" dirty="0" smtClean="0">
                          <a:latin typeface="Times New Roman" pitchFamily="18" charset="0"/>
                          <a:cs typeface="Times New Roman" pitchFamily="18" charset="0"/>
                        </a:rPr>
                        <a:t>ДЛЯ  РОДИТЕЛЕЙ  ПО  ЗАКРЕПЛЕНИЮ  У  ДЕТЕЙ  ЗНАНИЙ ПО ТАТАРСКОМУ ЯЗЫКУ</a:t>
                      </a:r>
                    </a:p>
                    <a:p>
                      <a:pPr algn="l">
                        <a:lnSpc>
                          <a:spcPct val="115000"/>
                        </a:lnSpc>
                        <a:spcAft>
                          <a:spcPts val="0"/>
                        </a:spcAft>
                      </a:pPr>
                      <a:endParaRPr lang="ru-RU" sz="1200" dirty="0" smtClean="0">
                        <a:latin typeface="Times New Roman" pitchFamily="18" charset="0"/>
                        <a:cs typeface="Times New Roman" pitchFamily="18" charset="0"/>
                      </a:endParaRPr>
                    </a:p>
                  </a:txBody>
                  <a:tcPr marL="57483" marR="57483" marT="0" marB="0" anchor="ctr"/>
                </a:tc>
                <a:tc>
                  <a:txBody>
                    <a:bodyPr/>
                    <a:lstStyle/>
                    <a:p>
                      <a:pPr algn="l">
                        <a:lnSpc>
                          <a:spcPct val="115000"/>
                        </a:lnSpc>
                        <a:spcAft>
                          <a:spcPts val="0"/>
                        </a:spcAft>
                      </a:pPr>
                      <a:r>
                        <a:rPr lang="ru-RU" sz="1400" dirty="0" smtClean="0">
                          <a:solidFill>
                            <a:srgbClr val="31849B"/>
                          </a:solidFill>
                          <a:latin typeface="Calibri"/>
                          <a:ea typeface="Calibri"/>
                          <a:cs typeface="Times New Roman"/>
                        </a:rPr>
                        <a:t>5 – 6 </a:t>
                      </a:r>
                      <a:endParaRPr lang="ru-RU" sz="1400" dirty="0">
                        <a:solidFill>
                          <a:srgbClr val="31849B"/>
                        </a:solidFill>
                        <a:latin typeface="Calibri"/>
                        <a:ea typeface="Calibri"/>
                        <a:cs typeface="Times New Roman"/>
                      </a:endParaRPr>
                    </a:p>
                  </a:txBody>
                  <a:tcPr marL="57483" marR="57483" marT="0" marB="0" anchor="ctr"/>
                </a:tc>
              </a:tr>
              <a:tr h="418637">
                <a:tc>
                  <a:txBody>
                    <a:bodyPr/>
                    <a:lstStyle/>
                    <a:p>
                      <a:pPr algn="l">
                        <a:lnSpc>
                          <a:spcPct val="115000"/>
                        </a:lnSpc>
                        <a:spcAft>
                          <a:spcPts val="0"/>
                        </a:spcAft>
                      </a:pPr>
                      <a:r>
                        <a:rPr lang="tt-RU" sz="1200" b="1" i="0" kern="1200" dirty="0" smtClean="0">
                          <a:solidFill>
                            <a:schemeClr val="dk1"/>
                          </a:solidFill>
                          <a:latin typeface="Times New Roman" pitchFamily="18" charset="0"/>
                          <a:ea typeface="+mn-ea"/>
                          <a:cs typeface="Times New Roman" pitchFamily="18" charset="0"/>
                        </a:rPr>
                        <a:t>ШИГЪРИЯТ</a:t>
                      </a:r>
                      <a:r>
                        <a:rPr lang="tt-RU" sz="1200" b="1" i="0" kern="1200" baseline="0" dirty="0" smtClean="0">
                          <a:solidFill>
                            <a:schemeClr val="dk1"/>
                          </a:solidFill>
                          <a:latin typeface="Times New Roman" pitchFamily="18" charset="0"/>
                          <a:ea typeface="+mn-ea"/>
                          <a:cs typeface="Times New Roman" pitchFamily="18" charset="0"/>
                        </a:rPr>
                        <a:t>   БИТЕ.</a:t>
                      </a:r>
                      <a:endParaRPr lang="ru-RU" sz="1200" b="1" dirty="0" smtClean="0">
                        <a:latin typeface="Times New Roman" pitchFamily="18" charset="0"/>
                        <a:cs typeface="Times New Roman" pitchFamily="18" charset="0"/>
                      </a:endParaRPr>
                    </a:p>
                    <a:p>
                      <a:pPr algn="l">
                        <a:lnSpc>
                          <a:spcPct val="115000"/>
                        </a:lnSpc>
                        <a:spcAft>
                          <a:spcPts val="0"/>
                        </a:spcAft>
                      </a:pPr>
                      <a:r>
                        <a:rPr lang="ru-RU" sz="1200" dirty="0" smtClean="0">
                          <a:latin typeface="Times New Roman" pitchFamily="18" charset="0"/>
                          <a:cs typeface="Times New Roman" pitchFamily="18" charset="0"/>
                        </a:rPr>
                        <a:t>ПОЭТИЧЕСКАЯ СТРАНИЧКА</a:t>
                      </a:r>
                    </a:p>
                    <a:p>
                      <a:pPr algn="l">
                        <a:lnSpc>
                          <a:spcPct val="115000"/>
                        </a:lnSpc>
                        <a:spcAft>
                          <a:spcPts val="0"/>
                        </a:spcAft>
                      </a:pPr>
                      <a:endParaRPr lang="ru-RU" sz="1200" dirty="0">
                        <a:solidFill>
                          <a:srgbClr val="31849B"/>
                        </a:solidFill>
                        <a:latin typeface="Times New Roman" pitchFamily="18" charset="0"/>
                        <a:ea typeface="Calibri"/>
                        <a:cs typeface="Times New Roman" pitchFamily="18" charset="0"/>
                      </a:endParaRPr>
                    </a:p>
                  </a:txBody>
                  <a:tcPr marL="57483" marR="57483" marT="0" marB="0" anchor="ctr"/>
                </a:tc>
                <a:tc>
                  <a:txBody>
                    <a:bodyPr/>
                    <a:lstStyle/>
                    <a:p>
                      <a:pPr algn="l">
                        <a:lnSpc>
                          <a:spcPct val="115000"/>
                        </a:lnSpc>
                        <a:spcAft>
                          <a:spcPts val="0"/>
                        </a:spcAft>
                      </a:pPr>
                      <a:r>
                        <a:rPr lang="tt-RU" sz="1400" dirty="0" smtClean="0">
                          <a:solidFill>
                            <a:schemeClr val="dk1"/>
                          </a:solidFill>
                          <a:latin typeface="+mn-lt"/>
                          <a:ea typeface="+mn-ea"/>
                          <a:cs typeface="+mn-cs"/>
                        </a:rPr>
                        <a:t> 7</a:t>
                      </a:r>
                      <a:endParaRPr lang="ru-RU" sz="1400" dirty="0">
                        <a:solidFill>
                          <a:srgbClr val="31849B"/>
                        </a:solidFill>
                        <a:latin typeface="Calibri"/>
                        <a:ea typeface="Calibri"/>
                        <a:cs typeface="Times New Roman"/>
                      </a:endParaRPr>
                    </a:p>
                  </a:txBody>
                  <a:tcPr marL="57483" marR="57483" marT="0" marB="0" anchor="ctr"/>
                </a:tc>
              </a:tr>
              <a:tr h="1104027">
                <a:tc>
                  <a:txBody>
                    <a:bodyPr/>
                    <a:lstStyle/>
                    <a:p>
                      <a:pPr algn="l">
                        <a:lnSpc>
                          <a:spcPct val="115000"/>
                        </a:lnSpc>
                        <a:spcAft>
                          <a:spcPts val="0"/>
                        </a:spcAft>
                      </a:pPr>
                      <a:r>
                        <a:rPr lang="ru-RU" sz="1200" b="1" i="0" kern="1200" dirty="0" smtClean="0">
                          <a:solidFill>
                            <a:schemeClr val="dk1"/>
                          </a:solidFill>
                          <a:latin typeface="Times New Roman" pitchFamily="18" charset="0"/>
                          <a:ea typeface="+mn-ea"/>
                          <a:cs typeface="Times New Roman" pitchFamily="18" charset="0"/>
                        </a:rPr>
                        <a:t>УЗГАН  МАТЕРИАЛНЫ  ТАТАР  ТЕЛЕНДӘ  БЕРКЕТҮ  БУЕНЧА УМК  ГАМӘЛГӘ  АШЫРУ  БУЕНЧА  БЕЗНЕҢ  АВТОРЛЫК  УЕННАРЫ.</a:t>
                      </a:r>
                    </a:p>
                    <a:p>
                      <a:pPr algn="l">
                        <a:lnSpc>
                          <a:spcPct val="115000"/>
                        </a:lnSpc>
                        <a:spcAft>
                          <a:spcPts val="0"/>
                        </a:spcAft>
                      </a:pPr>
                      <a:r>
                        <a:rPr lang="ru-RU" sz="1200" b="0" i="0" kern="1200" dirty="0" smtClean="0">
                          <a:solidFill>
                            <a:schemeClr val="dk1"/>
                          </a:solidFill>
                          <a:latin typeface="+mn-lt"/>
                          <a:ea typeface="+mn-ea"/>
                          <a:cs typeface="+mn-cs"/>
                        </a:rPr>
                        <a:t>Н</a:t>
                      </a:r>
                      <a:r>
                        <a:rPr lang="ru-RU" sz="1200" dirty="0" smtClean="0">
                          <a:latin typeface="Times New Roman" pitchFamily="18" charset="0"/>
                          <a:cs typeface="Times New Roman" pitchFamily="18" charset="0"/>
                        </a:rPr>
                        <a:t>АШИ  </a:t>
                      </a:r>
                      <a:r>
                        <a:rPr lang="ru-RU" sz="1200" dirty="0">
                          <a:latin typeface="Times New Roman" pitchFamily="18" charset="0"/>
                          <a:cs typeface="Times New Roman" pitchFamily="18" charset="0"/>
                        </a:rPr>
                        <a:t>АВТОРСКИЕ </a:t>
                      </a:r>
                      <a:r>
                        <a:rPr lang="ru-RU" sz="1200" dirty="0" smtClean="0">
                          <a:latin typeface="Times New Roman" pitchFamily="18" charset="0"/>
                          <a:cs typeface="Times New Roman" pitchFamily="18" charset="0"/>
                        </a:rPr>
                        <a:t> ИГРЫ  ПО  </a:t>
                      </a:r>
                      <a:r>
                        <a:rPr lang="ru-RU" sz="1200" dirty="0">
                          <a:latin typeface="Times New Roman" pitchFamily="18" charset="0"/>
                          <a:cs typeface="Times New Roman" pitchFamily="18" charset="0"/>
                        </a:rPr>
                        <a:t>РЕАЛИЗАЦИИ </a:t>
                      </a:r>
                      <a:r>
                        <a:rPr lang="ru-RU" sz="1200" dirty="0" smtClean="0">
                          <a:latin typeface="Times New Roman" pitchFamily="18" charset="0"/>
                          <a:cs typeface="Times New Roman" pitchFamily="18" charset="0"/>
                        </a:rPr>
                        <a:t> УМК  ПО </a:t>
                      </a:r>
                      <a:r>
                        <a:rPr lang="ru-RU" sz="1200" dirty="0">
                          <a:latin typeface="Times New Roman" pitchFamily="18" charset="0"/>
                          <a:cs typeface="Times New Roman" pitchFamily="18" charset="0"/>
                        </a:rPr>
                        <a:t>ЗАКРЕПЛЕНИЮ ПРОЙДЕННОГО </a:t>
                      </a:r>
                      <a:r>
                        <a:rPr lang="ru-RU" sz="1200" dirty="0" smtClean="0">
                          <a:latin typeface="Times New Roman" pitchFamily="18" charset="0"/>
                          <a:cs typeface="Times New Roman" pitchFamily="18" charset="0"/>
                        </a:rPr>
                        <a:t> МАТЕРИАЛА  НА  ТАТАРСКОМ  ЯЗЫКЕ</a:t>
                      </a:r>
                    </a:p>
                    <a:p>
                      <a:pPr algn="l">
                        <a:lnSpc>
                          <a:spcPct val="115000"/>
                        </a:lnSpc>
                        <a:spcAft>
                          <a:spcPts val="0"/>
                        </a:spcAft>
                      </a:pPr>
                      <a:endParaRPr lang="ru-RU" sz="1200" dirty="0">
                        <a:solidFill>
                          <a:srgbClr val="31849B"/>
                        </a:solidFill>
                        <a:latin typeface="Times New Roman" pitchFamily="18" charset="0"/>
                        <a:ea typeface="Calibri"/>
                        <a:cs typeface="Times New Roman" pitchFamily="18" charset="0"/>
                      </a:endParaRPr>
                    </a:p>
                  </a:txBody>
                  <a:tcPr marL="57483" marR="57483" marT="0" marB="0" anchor="ctr"/>
                </a:tc>
                <a:tc>
                  <a:txBody>
                    <a:bodyPr/>
                    <a:lstStyle/>
                    <a:p>
                      <a:pPr algn="l">
                        <a:lnSpc>
                          <a:spcPct val="115000"/>
                        </a:lnSpc>
                        <a:spcAft>
                          <a:spcPts val="0"/>
                        </a:spcAft>
                      </a:pPr>
                      <a:r>
                        <a:rPr lang="tt-RU" sz="1400" baseline="0" dirty="0" smtClean="0">
                          <a:solidFill>
                            <a:schemeClr val="dk1"/>
                          </a:solidFill>
                          <a:latin typeface="+mn-lt"/>
                          <a:ea typeface="+mn-ea"/>
                          <a:cs typeface="+mn-cs"/>
                        </a:rPr>
                        <a:t> 8 -9 </a:t>
                      </a:r>
                      <a:endParaRPr lang="ru-RU" sz="1400" dirty="0">
                        <a:solidFill>
                          <a:srgbClr val="31849B"/>
                        </a:solidFill>
                        <a:latin typeface="Calibri"/>
                        <a:ea typeface="Calibri"/>
                        <a:cs typeface="Times New Roman"/>
                      </a:endParaRPr>
                    </a:p>
                  </a:txBody>
                  <a:tcPr marL="57483" marR="57483" marT="0" marB="0" anchor="ctr"/>
                </a:tc>
              </a:tr>
              <a:tr h="540711">
                <a:tc>
                  <a:txBody>
                    <a:bodyPr/>
                    <a:lstStyle/>
                    <a:p>
                      <a:pPr algn="l">
                        <a:lnSpc>
                          <a:spcPct val="115000"/>
                        </a:lnSpc>
                        <a:spcAft>
                          <a:spcPts val="0"/>
                        </a:spcAft>
                      </a:pPr>
                      <a:r>
                        <a:rPr lang="ru-RU" sz="1200" b="1" i="0" kern="1200" dirty="0" smtClean="0">
                          <a:solidFill>
                            <a:schemeClr val="dk1"/>
                          </a:solidFill>
                          <a:latin typeface="Times New Roman" pitchFamily="18" charset="0"/>
                          <a:ea typeface="+mn-ea"/>
                          <a:cs typeface="Times New Roman" pitchFamily="18" charset="0"/>
                        </a:rPr>
                        <a:t>БАЛАЛАРНЫ  КҮҢЕЛЛЕ  УЕНГА  ЧАКЫРАБЫЗ!!!</a:t>
                      </a:r>
                      <a:endParaRPr lang="ru-RU" sz="1200" b="1" dirty="0" smtClean="0">
                        <a:latin typeface="Times New Roman" pitchFamily="18" charset="0"/>
                        <a:cs typeface="Times New Roman" pitchFamily="18" charset="0"/>
                      </a:endParaRPr>
                    </a:p>
                    <a:p>
                      <a:pPr algn="l">
                        <a:lnSpc>
                          <a:spcPct val="115000"/>
                        </a:lnSpc>
                        <a:spcAft>
                          <a:spcPts val="0"/>
                        </a:spcAft>
                      </a:pPr>
                      <a:r>
                        <a:rPr lang="ru-RU" sz="1200" dirty="0" smtClean="0">
                          <a:latin typeface="Times New Roman" pitchFamily="18" charset="0"/>
                          <a:cs typeface="Times New Roman" pitchFamily="18" charset="0"/>
                        </a:rPr>
                        <a:t>ПРИГЛАШАЕМ  ДЕТВОРУ  НА  </a:t>
                      </a:r>
                      <a:r>
                        <a:rPr lang="ru-RU" sz="1200" dirty="0">
                          <a:latin typeface="Times New Roman" pitchFamily="18" charset="0"/>
                          <a:cs typeface="Times New Roman" pitchFamily="18" charset="0"/>
                        </a:rPr>
                        <a:t>ВЕСЕЛУЮ </a:t>
                      </a:r>
                      <a:r>
                        <a:rPr lang="ru-RU" sz="1200" dirty="0" smtClean="0">
                          <a:latin typeface="Times New Roman" pitchFamily="18" charset="0"/>
                          <a:cs typeface="Times New Roman" pitchFamily="18" charset="0"/>
                        </a:rPr>
                        <a:t>  ИГРУ!!!</a:t>
                      </a:r>
                    </a:p>
                    <a:p>
                      <a:pPr algn="l">
                        <a:lnSpc>
                          <a:spcPct val="115000"/>
                        </a:lnSpc>
                        <a:spcAft>
                          <a:spcPts val="0"/>
                        </a:spcAft>
                      </a:pPr>
                      <a:endParaRPr lang="ru-RU" sz="1200" dirty="0">
                        <a:solidFill>
                          <a:srgbClr val="31849B"/>
                        </a:solidFill>
                        <a:latin typeface="Times New Roman" pitchFamily="18" charset="0"/>
                        <a:ea typeface="Calibri"/>
                        <a:cs typeface="Times New Roman" pitchFamily="18" charset="0"/>
                      </a:endParaRPr>
                    </a:p>
                  </a:txBody>
                  <a:tcPr marL="57483" marR="57483" marT="0" marB="0" anchor="ctr"/>
                </a:tc>
                <a:tc>
                  <a:txBody>
                    <a:bodyPr/>
                    <a:lstStyle/>
                    <a:p>
                      <a:pPr algn="l">
                        <a:lnSpc>
                          <a:spcPct val="115000"/>
                        </a:lnSpc>
                        <a:spcAft>
                          <a:spcPts val="0"/>
                        </a:spcAft>
                      </a:pPr>
                      <a:r>
                        <a:rPr lang="tt-RU" sz="1400" dirty="0" smtClean="0">
                          <a:solidFill>
                            <a:schemeClr val="dk1"/>
                          </a:solidFill>
                          <a:latin typeface="+mn-lt"/>
                          <a:ea typeface="+mn-ea"/>
                          <a:cs typeface="+mn-cs"/>
                        </a:rPr>
                        <a:t>  10</a:t>
                      </a:r>
                      <a:r>
                        <a:rPr lang="tt-RU" sz="1400" baseline="0" dirty="0" smtClean="0">
                          <a:solidFill>
                            <a:schemeClr val="dk1"/>
                          </a:solidFill>
                          <a:latin typeface="+mn-lt"/>
                          <a:ea typeface="+mn-ea"/>
                          <a:cs typeface="+mn-cs"/>
                        </a:rPr>
                        <a:t> -11</a:t>
                      </a:r>
                      <a:endParaRPr lang="ru-RU" sz="1400" dirty="0">
                        <a:solidFill>
                          <a:srgbClr val="31849B"/>
                        </a:solidFill>
                        <a:latin typeface="Calibri"/>
                        <a:ea typeface="Calibri"/>
                        <a:cs typeface="Times New Roman"/>
                      </a:endParaRPr>
                    </a:p>
                  </a:txBody>
                  <a:tcPr marL="57483" marR="57483" marT="0" marB="0" anchor="ctr"/>
                </a:tc>
              </a:tr>
              <a:tr h="1002669">
                <a:tc>
                  <a:txBody>
                    <a:bodyPr/>
                    <a:lstStyle/>
                    <a:p>
                      <a:pPr algn="l">
                        <a:lnSpc>
                          <a:spcPct val="115000"/>
                        </a:lnSpc>
                        <a:spcAft>
                          <a:spcPts val="0"/>
                        </a:spcAft>
                      </a:pPr>
                      <a:r>
                        <a:rPr lang="ru-RU" sz="1200" b="1" i="0" kern="1200" dirty="0" smtClean="0">
                          <a:solidFill>
                            <a:schemeClr val="dk1"/>
                          </a:solidFill>
                          <a:latin typeface="Times New Roman" pitchFamily="18" charset="0"/>
                          <a:ea typeface="+mn-ea"/>
                          <a:cs typeface="Times New Roman" pitchFamily="18" charset="0"/>
                        </a:rPr>
                        <a:t>ТЫЛСЫМЛЫ  КАРАНДАШЛАР  «БУЯ</a:t>
                      </a:r>
                      <a:r>
                        <a:rPr lang="ru-RU" sz="1200" b="1" i="0" kern="1200" baseline="0" dirty="0" smtClean="0">
                          <a:solidFill>
                            <a:schemeClr val="dk1"/>
                          </a:solidFill>
                          <a:latin typeface="Times New Roman" pitchFamily="18" charset="0"/>
                          <a:ea typeface="+mn-ea"/>
                          <a:cs typeface="Times New Roman" pitchFamily="18" charset="0"/>
                        </a:rPr>
                        <a:t>   </a:t>
                      </a:r>
                      <a:r>
                        <a:rPr lang="ru-RU" sz="1200" b="1" i="0" kern="1200" dirty="0" smtClean="0">
                          <a:solidFill>
                            <a:schemeClr val="dk1"/>
                          </a:solidFill>
                          <a:latin typeface="Times New Roman" pitchFamily="18" charset="0"/>
                          <a:ea typeface="+mn-ea"/>
                          <a:cs typeface="Times New Roman" pitchFamily="18" charset="0"/>
                        </a:rPr>
                        <a:t>ҺӘМ  ТАТАР  ТЕЛЕНДӘ  АТАГЫЗ»</a:t>
                      </a:r>
                    </a:p>
                    <a:p>
                      <a:pPr algn="l">
                        <a:lnSpc>
                          <a:spcPct val="115000"/>
                        </a:lnSpc>
                        <a:spcAft>
                          <a:spcPts val="0"/>
                        </a:spcAft>
                      </a:pPr>
                      <a:r>
                        <a:rPr lang="ru-RU" sz="1200" b="0" i="0" kern="1200" dirty="0" smtClean="0">
                          <a:solidFill>
                            <a:schemeClr val="dk1"/>
                          </a:solidFill>
                          <a:latin typeface="+mn-lt"/>
                          <a:ea typeface="+mn-ea"/>
                          <a:cs typeface="+mn-cs"/>
                        </a:rPr>
                        <a:t>В</a:t>
                      </a:r>
                      <a:r>
                        <a:rPr lang="ru-RU" sz="1200" dirty="0" smtClean="0">
                          <a:latin typeface="Times New Roman" pitchFamily="18" charset="0"/>
                          <a:cs typeface="Times New Roman" pitchFamily="18" charset="0"/>
                        </a:rPr>
                        <a:t>ОЛШЕБНЫЕ  КАРАНДАШИ  «РАСКРАСЬ  И  НАЗОВИ  НА  ТАТАРСКОМ  ЯЗЫКЕ»</a:t>
                      </a:r>
                    </a:p>
                  </a:txBody>
                  <a:tcPr marL="57483" marR="57483" marT="0" marB="0" anchor="ctr"/>
                </a:tc>
                <a:tc>
                  <a:txBody>
                    <a:bodyPr/>
                    <a:lstStyle/>
                    <a:p>
                      <a:pPr algn="l">
                        <a:lnSpc>
                          <a:spcPct val="115000"/>
                        </a:lnSpc>
                        <a:spcAft>
                          <a:spcPts val="0"/>
                        </a:spcAft>
                      </a:pPr>
                      <a:r>
                        <a:rPr lang="ru-RU" sz="1400" dirty="0" smtClean="0"/>
                        <a:t>12</a:t>
                      </a:r>
                      <a:endParaRPr lang="ru-RU" sz="1400" dirty="0">
                        <a:solidFill>
                          <a:srgbClr val="31849B"/>
                        </a:solidFill>
                        <a:latin typeface="Calibri"/>
                        <a:ea typeface="Calibri"/>
                        <a:cs typeface="Times New Roman"/>
                      </a:endParaRPr>
                    </a:p>
                  </a:txBody>
                  <a:tcPr marL="57483" marR="57483" marT="0" marB="0" anchor="ctr"/>
                </a:tc>
              </a:tr>
            </a:tbl>
          </a:graphicData>
        </a:graphic>
      </p:graphicFrame>
      <p:pic>
        <p:nvPicPr>
          <p:cNvPr id="12" name="Рисунок 11" descr="http://az.tatarstan.ru/file/%D0%91%D0%B5%D0%B7%D1%8B%D0%BC%D1%8F%D0%BD%D0%BD%D1%8B%D0%B92(73).jpg"/>
          <p:cNvPicPr/>
          <p:nvPr/>
        </p:nvPicPr>
        <p:blipFill>
          <a:blip r:embed="rId2" cstate="print">
            <a:clrChange>
              <a:clrFrom>
                <a:srgbClr val="FFFFFF"/>
              </a:clrFrom>
              <a:clrTo>
                <a:srgbClr val="FFFFFF">
                  <a:alpha val="0"/>
                </a:srgbClr>
              </a:clrTo>
            </a:clrChange>
            <a:lum bright="-10000" contrast="30000"/>
          </a:blip>
          <a:srcRect l="1737" t="5874" r="4138" b="24773"/>
          <a:stretch>
            <a:fillRect/>
          </a:stretch>
        </p:blipFill>
        <p:spPr bwMode="auto">
          <a:xfrm>
            <a:off x="738264" y="8285902"/>
            <a:ext cx="6120679" cy="2299548"/>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0" y="0"/>
            <a:ext cx="7669213"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t-RU"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Татар теле шөгыльләрендә hәм режим моментларда</a:t>
            </a:r>
            <a:endParaRPr kumimoji="0" lang="ru-RU" sz="7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t-RU"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эшчәнлекне оештыруның бер төре буларак </a:t>
            </a:r>
            <a:r>
              <a:rPr kumimoji="0" lang="tt-RU" sz="2000" b="1" i="0" u="none" strike="noStrike" cap="none" normalizeH="0" baseline="0" dirty="0" smtClean="0">
                <a:ln>
                  <a:noFill/>
                </a:ln>
                <a:solidFill>
                  <a:srgbClr val="FF0000"/>
                </a:solidFill>
                <a:effectLst/>
                <a:latin typeface="Calibri"/>
                <a:ea typeface="Calibri" pitchFamily="34" charset="0"/>
                <a:cs typeface="Times New Roman" pitchFamily="18" charset="0"/>
              </a:rPr>
              <a:t>“</a:t>
            </a:r>
            <a:r>
              <a:rPr kumimoji="0" lang="tt-RU"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Лэпбук</a:t>
            </a:r>
            <a:r>
              <a:rPr kumimoji="0" lang="tt-RU" sz="2000" b="1" i="0" u="none" strike="noStrike" cap="none" normalizeH="0" baseline="0" dirty="0" smtClean="0">
                <a:ln>
                  <a:noFill/>
                </a:ln>
                <a:solidFill>
                  <a:srgbClr val="FF0000"/>
                </a:solidFill>
                <a:effectLst/>
                <a:latin typeface="Calibri"/>
                <a:ea typeface="Calibri" pitchFamily="34" charset="0"/>
                <a:cs typeface="Times New Roman" pitchFamily="18" charset="0"/>
              </a:rPr>
              <a:t>”</a:t>
            </a:r>
            <a:r>
              <a:rPr kumimoji="0" lang="tt-RU"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дидактик уены</a:t>
            </a:r>
            <a:endParaRPr kumimoji="0" lang="tt-RU" sz="1800" b="0" i="0" u="none" strike="noStrike" cap="none" normalizeH="0" baseline="0" dirty="0" smtClean="0">
              <a:ln>
                <a:noFill/>
              </a:ln>
              <a:solidFill>
                <a:srgbClr val="FF0000"/>
              </a:solidFill>
              <a:effectLst/>
              <a:latin typeface="Arial" pitchFamily="34" charset="0"/>
              <a:cs typeface="Arial" pitchFamily="34" charset="0"/>
            </a:endParaRPr>
          </a:p>
        </p:txBody>
      </p:sp>
      <p:sp>
        <p:nvSpPr>
          <p:cNvPr id="14340" name="Rectangle 4"/>
          <p:cNvSpPr>
            <a:spLocks noChangeArrowheads="1"/>
          </p:cNvSpPr>
          <p:nvPr/>
        </p:nvSpPr>
        <p:spPr bwMode="auto">
          <a:xfrm>
            <a:off x="306214" y="972245"/>
            <a:ext cx="7056784" cy="509370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l" defTabSz="914400" rtl="0" eaLnBrk="1" fontAlgn="base" latinLnBrk="0" hangingPunct="1">
              <a:lnSpc>
                <a:spcPct val="100000"/>
              </a:lnSpc>
              <a:spcBef>
                <a:spcPct val="0"/>
              </a:spcBef>
              <a:spcAft>
                <a:spcPct val="0"/>
              </a:spcAft>
              <a:buClrTx/>
              <a:buSzTx/>
              <a:buFontTx/>
              <a:buNone/>
              <a:tabLst/>
            </a:pPr>
            <a:r>
              <a:rPr kumimoji="0" lang="tt-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Балада әйләнә-тирәдәге мохит турындагы күзаллаулар уен аша булдырыла. Мәктәпкәчә яшьтәгеләр өчен уен </a:t>
            </a:r>
            <a:r>
              <a:rPr kumimoji="0" lang="tt-RU" sz="12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tt-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ул сабыйның кызыксынуын тудыручы очкын.  </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tt-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Шулай итеп, балаларны татар теле hәм ана теленә өйрәтү өчен булдырылган укыту-методик комплектларны тормышка ашыруның төп максаты булып  нәниләрдә сөйләм күнекмәләре формалаштыру тора.</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tt-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Уенярдәмендә  балада  мөстәкыйльлек, җаваплылык, ярдәмчеллек, бер-береңә яраклаша белү, башлаган эшне ахырына кадәр җиткерү кебек шәхси сыйфатлар формалаша.  Алга таба әлеге сыйфатлар бала тормышының, аның уку, хезмәт эшчәнлегенең нәтиҗәлелеген билгели.</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tt-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Балалар белән уку елы дәвамында татар теле шөгыльләрендә өйрәнелгән лексиканы ничек кабатларга соң? </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tt-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Билгеле, уен формасында, чөнки уен мәктәпкәчә яшьтәге нәниләрнең </a:t>
            </a:r>
            <a:r>
              <a:rPr kumimoji="0" lang="tt-RU" sz="12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tt-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төп эшчәнлек формасы. Шуны да онытмаска кирәк: Федераль дәүләт белем бирү стандарты нигезендә уен балаларның яшь үзенчәлекләренә туры килерлек, нәниләрнең кызыксынуларын исәпкә алып корылган булырга тиеш. Кабатлауны оештыруның нәтиҗәле формасы буларак игътибарыгызга дидактик уеннарның бер төрен тәкъдим итәм.</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indent="449263" defTabSz="914400" eaLnBrk="0" fontAlgn="base" hangingPunct="0">
              <a:spcBef>
                <a:spcPct val="0"/>
              </a:spcBef>
              <a:spcAft>
                <a:spcPct val="0"/>
              </a:spcAft>
            </a:pPr>
            <a:r>
              <a:rPr kumimoji="0" lang="tt-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ЛЭПБУК </a:t>
            </a:r>
            <a:r>
              <a:rPr kumimoji="0" lang="tt-RU" sz="12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tt-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күз явын алырлык матур рәсемнәр, төрле төстәге күптөрле кесәләр белән балаларның игътибарын җәлеп итәрдәй, эстетик яктан зәвык белән картоннан яки башка материалдан эшләнгән дидактик уеннар җыелмасы ул. Лэпбук  яңа теманы, лексиканы җиңел үзләштеререгә, фикерләү сәләтен үстерергә ярдәм итә. Ләкин лэпбук </a:t>
            </a:r>
            <a:r>
              <a:rPr lang="tt-RU" sz="1200" b="1" dirty="0">
                <a:ea typeface="Calibri" pitchFamily="34" charset="0"/>
                <a:cs typeface="Times New Roman" pitchFamily="18" charset="0"/>
              </a:rPr>
              <a:t>–</a:t>
            </a:r>
            <a:r>
              <a:rPr kumimoji="0" lang="tt-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күптөрле рәсемле китап, җыелма гына түгел. Ул  мәктәпкәчә яшьтәге балаларның яшь үзенчәлекләрен исәпкә алып эшләнгән кулланма. Шуңа күрә дә иң беренче итеп әлеге кулланманың нинди  максатны күздә тотып эшләнелүен алдан уйлап бетерергә кирәк. Ә моның өчен, билгеле, әлеге лэпбукта кабатларга тиешле темаларның планын эшләү зарур.</a:t>
            </a:r>
          </a:p>
          <a:p>
            <a:pPr indent="449263" defTabSz="914400" eaLnBrk="0" fontAlgn="base" hangingPunct="0">
              <a:spcBef>
                <a:spcPct val="0"/>
              </a:spcBef>
              <a:spcAft>
                <a:spcPct val="0"/>
              </a:spcAft>
            </a:pPr>
            <a:r>
              <a:rPr kumimoji="0" lang="tt-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tt-RU"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tt-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343" name="Rectangle 7"/>
          <p:cNvSpPr>
            <a:spLocks noChangeArrowheads="1"/>
          </p:cNvSpPr>
          <p:nvPr/>
        </p:nvSpPr>
        <p:spPr bwMode="auto">
          <a:xfrm>
            <a:off x="450230" y="5220717"/>
            <a:ext cx="2172390" cy="55399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t-RU" sz="12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ЛЭПБУКНЫҢ  бурычлары:</a:t>
            </a:r>
            <a:endParaRPr kumimoji="0" lang="ru-RU" sz="700" b="1" i="0" u="sng"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344" name="Rectangle 8"/>
          <p:cNvSpPr>
            <a:spLocks noChangeArrowheads="1"/>
          </p:cNvSpPr>
          <p:nvPr/>
        </p:nvSpPr>
        <p:spPr bwMode="auto">
          <a:xfrm>
            <a:off x="450230" y="5508749"/>
            <a:ext cx="7218983"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t-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бәйләнешле диалогик сөйләм үстерү;</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t-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сүзлек байлыгын арттыру;</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t-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иҗади фикерләүне үстерү;</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t-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игътибарлылыкны, хәтерне үстерү;</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t-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мөстәкыйльлек тәрбияләү.</a:t>
            </a:r>
            <a:endParaRPr kumimoji="0" lang="tt-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26" name="Picture 2"/>
          <p:cNvPicPr>
            <a:picLocks noChangeAspect="1" noChangeArrowheads="1"/>
          </p:cNvPicPr>
          <p:nvPr/>
        </p:nvPicPr>
        <p:blipFill>
          <a:blip r:embed="rId2" cstate="print"/>
          <a:srcRect l="3484" r="2449" b="25325"/>
          <a:stretch>
            <a:fillRect/>
          </a:stretch>
        </p:blipFill>
        <p:spPr bwMode="auto">
          <a:xfrm rot="10045203">
            <a:off x="3534513" y="5404303"/>
            <a:ext cx="3927207" cy="2338213"/>
          </a:xfrm>
          <a:prstGeom prst="rect">
            <a:avLst/>
          </a:prstGeom>
          <a:ln>
            <a:noFill/>
          </a:ln>
          <a:effectLst>
            <a:outerShdw blurRad="292100" dist="139700" dir="2700000" algn="tl" rotWithShape="0">
              <a:srgbClr val="333333">
                <a:alpha val="65000"/>
              </a:srgbClr>
            </a:outerShdw>
          </a:effectLst>
        </p:spPr>
      </p:pic>
      <p:pic>
        <p:nvPicPr>
          <p:cNvPr id="1027" name="Picture 3"/>
          <p:cNvPicPr>
            <a:picLocks noChangeAspect="1" noChangeArrowheads="1"/>
          </p:cNvPicPr>
          <p:nvPr/>
        </p:nvPicPr>
        <p:blipFill>
          <a:blip r:embed="rId3" cstate="print"/>
          <a:srcRect l="5334" t="8001" r="9323"/>
          <a:stretch>
            <a:fillRect/>
          </a:stretch>
        </p:blipFill>
        <p:spPr bwMode="auto">
          <a:xfrm rot="4321407">
            <a:off x="853936" y="6317832"/>
            <a:ext cx="2399504" cy="3448871"/>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cstate="print"/>
          <a:srcRect l="8001" t="8001" r="9323" b="5990"/>
          <a:stretch>
            <a:fillRect/>
          </a:stretch>
        </p:blipFill>
        <p:spPr bwMode="auto">
          <a:xfrm rot="4586360">
            <a:off x="4372488" y="7776700"/>
            <a:ext cx="2092601" cy="2902640"/>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az.tatarstan.ru/file/%D0%91%D0%B5%D0%B7%D1%8B%D0%BC%D1%8F%D0%BD%D0%BD%D1%8B%D0%B92(73).jpg"/>
          <p:cNvPicPr/>
          <p:nvPr/>
        </p:nvPicPr>
        <p:blipFill>
          <a:blip r:embed="rId2" cstate="print">
            <a:clrChange>
              <a:clrFrom>
                <a:srgbClr val="FFFFFF"/>
              </a:clrFrom>
              <a:clrTo>
                <a:srgbClr val="FFFFFF">
                  <a:alpha val="0"/>
                </a:srgbClr>
              </a:clrTo>
            </a:clrChange>
            <a:lum bright="-10000" contrast="30000"/>
          </a:blip>
          <a:srcRect l="1737" t="5874" r="4138" b="24773"/>
          <a:stretch>
            <a:fillRect/>
          </a:stretch>
        </p:blipFill>
        <p:spPr bwMode="auto">
          <a:xfrm>
            <a:off x="738262" y="9037140"/>
            <a:ext cx="6120680" cy="1548309"/>
          </a:xfrm>
          <a:prstGeom prst="rect">
            <a:avLst/>
          </a:prstGeom>
          <a:noFill/>
          <a:ln w="9525">
            <a:noFill/>
            <a:miter lim="800000"/>
            <a:headEnd/>
            <a:tailEnd/>
          </a:ln>
        </p:spPr>
      </p:pic>
      <p:sp>
        <p:nvSpPr>
          <p:cNvPr id="8" name="Прямоугольник 7"/>
          <p:cNvSpPr/>
          <p:nvPr/>
        </p:nvSpPr>
        <p:spPr>
          <a:xfrm>
            <a:off x="450230" y="0"/>
            <a:ext cx="6336704" cy="830997"/>
          </a:xfrm>
          <a:prstGeom prst="rect">
            <a:avLst/>
          </a:prstGeom>
        </p:spPr>
        <p:txBody>
          <a:bodyPr wrap="square">
            <a:spAutoFit/>
          </a:bodyPr>
          <a:lstStyle/>
          <a:p>
            <a:pPr algn="ctr"/>
            <a:r>
              <a:rPr lang="ru-RU" sz="1600" b="1" dirty="0" smtClean="0">
                <a:solidFill>
                  <a:srgbClr val="FF0000"/>
                </a:solidFill>
                <a:latin typeface="Times New Roman" pitchFamily="18" charset="0"/>
                <a:cs typeface="Times New Roman" pitchFamily="18" charset="0"/>
              </a:rPr>
              <a:t>На занятиях по татарскому языку и в режимные моменты дидактическая игра “</a:t>
            </a:r>
            <a:r>
              <a:rPr lang="ru-RU" sz="1600" b="1" dirty="0" err="1" smtClean="0">
                <a:solidFill>
                  <a:srgbClr val="FF0000"/>
                </a:solidFill>
                <a:latin typeface="Times New Roman" pitchFamily="18" charset="0"/>
                <a:cs typeface="Times New Roman" pitchFamily="18" charset="0"/>
              </a:rPr>
              <a:t>Лэпбук</a:t>
            </a:r>
            <a:r>
              <a:rPr lang="ru-RU" sz="1600" b="1" dirty="0" smtClean="0">
                <a:solidFill>
                  <a:srgbClr val="FF0000"/>
                </a:solidFill>
                <a:latin typeface="Times New Roman" pitchFamily="18" charset="0"/>
                <a:cs typeface="Times New Roman" pitchFamily="18" charset="0"/>
              </a:rPr>
              <a:t>” как один из видов организации деятельности</a:t>
            </a:r>
            <a:endParaRPr lang="ru-RU" sz="1600" b="1" dirty="0">
              <a:solidFill>
                <a:srgbClr val="FF0000"/>
              </a:solidFill>
              <a:latin typeface="Times New Roman" pitchFamily="18" charset="0"/>
              <a:cs typeface="Times New Roman" pitchFamily="18" charset="0"/>
            </a:endParaRPr>
          </a:p>
        </p:txBody>
      </p:sp>
      <p:sp>
        <p:nvSpPr>
          <p:cNvPr id="9" name="Прямоугольник 8"/>
          <p:cNvSpPr/>
          <p:nvPr/>
        </p:nvSpPr>
        <p:spPr>
          <a:xfrm>
            <a:off x="450230" y="900237"/>
            <a:ext cx="6768753" cy="3785652"/>
          </a:xfrm>
          <a:prstGeom prst="rect">
            <a:avLst/>
          </a:prstGeom>
        </p:spPr>
        <p:txBody>
          <a:bodyPr wrap="square">
            <a:spAutoFit/>
          </a:bodyPr>
          <a:lstStyle/>
          <a:p>
            <a:r>
              <a:rPr lang="ru-RU" sz="1200" b="1" dirty="0" smtClean="0">
                <a:latin typeface="Times New Roman" pitchFamily="18" charset="0"/>
                <a:cs typeface="Times New Roman" pitchFamily="18" charset="0"/>
              </a:rPr>
              <a:t>У ребенка формируется представление об окружающей среде через игру.  Игра для дошкольников- это искра интереса ребенка.  Таким образом, основной целью реализации учебно-методических комплектов, созданных для обучения детей татарскому языку и родному языку, является формирование у детей речевых навыков. В  игре формируются такие личностные качества, как самостоятельность, ответственность, отзывчивость, умение приспосабливаться, доводить начатое до конца.  В дальнейшем эти качества определяют эффективность деятельности ребенка, его учебной, трудовой деятельности. К </a:t>
            </a:r>
            <a:r>
              <a:rPr lang="ru-RU" sz="1200" b="1" dirty="0" err="1" smtClean="0">
                <a:latin typeface="Times New Roman" pitchFamily="18" charset="0"/>
                <a:cs typeface="Times New Roman" pitchFamily="18" charset="0"/>
              </a:rPr>
              <a:t>ак</a:t>
            </a:r>
            <a:r>
              <a:rPr lang="ru-RU" sz="1200" b="1" dirty="0" smtClean="0">
                <a:latin typeface="Times New Roman" pitchFamily="18" charset="0"/>
                <a:cs typeface="Times New Roman" pitchFamily="18" charset="0"/>
              </a:rPr>
              <a:t> повторить лексику, изученную детьми в течение учебного года на занятиях по татарскому языку? Конечно, в игровой форме, ведь игра- основная форма деятельности дошкольников. Не стоит забывать и о том, что в соответствии с Федеральным государственным образовательным стандартом игра должна соответствовать возрастным особенностям детей, быть построена с учетом интересов детей. Как эффективная форма организации повторения предлагаю вашему вниманию один из видов дидактических игр. ЛЭПБУК- это набор дидактических игр, выполненный из картона или другого материала с эстетическим вкусом, привлекательный для детей разнообразными цветовыми гаммами, красочными рисунками, которые могут радовать глаз. </a:t>
            </a:r>
            <a:r>
              <a:rPr lang="ru-RU" sz="1200" b="1" dirty="0" err="1" smtClean="0">
                <a:latin typeface="Times New Roman" pitchFamily="18" charset="0"/>
                <a:cs typeface="Times New Roman" pitchFamily="18" charset="0"/>
              </a:rPr>
              <a:t>Лэпбук</a:t>
            </a:r>
            <a:r>
              <a:rPr lang="ru-RU" sz="1200" b="1" dirty="0" smtClean="0">
                <a:latin typeface="Times New Roman" pitchFamily="18" charset="0"/>
                <a:cs typeface="Times New Roman" pitchFamily="18" charset="0"/>
              </a:rPr>
              <a:t> помогает легко освоить новую тему, лексику, развивает мышление. Но </a:t>
            </a:r>
            <a:r>
              <a:rPr lang="ru-RU" sz="1200" b="1" dirty="0" err="1" smtClean="0">
                <a:latin typeface="Times New Roman" pitchFamily="18" charset="0"/>
                <a:cs typeface="Times New Roman" pitchFamily="18" charset="0"/>
              </a:rPr>
              <a:t>лэпбук</a:t>
            </a:r>
            <a:r>
              <a:rPr lang="ru-RU" sz="1200" b="1" dirty="0" smtClean="0">
                <a:latin typeface="Times New Roman" pitchFamily="18" charset="0"/>
                <a:cs typeface="Times New Roman" pitchFamily="18" charset="0"/>
              </a:rPr>
              <a:t> - это не просто набор, многообразие иллюстративных книг. Это пособие разработано с учетом возрастных особенностей детей дошкольного возраста. Поэтому, прежде всего, необходимо заранее продумать, с какой целью разрабатывается данное пособие. А для этого, конечно, нужно разработать план тех тем, которые должны повторить в этом </a:t>
            </a:r>
            <a:r>
              <a:rPr lang="ru-RU" sz="1200" b="1" dirty="0" err="1" smtClean="0">
                <a:latin typeface="Times New Roman" pitchFamily="18" charset="0"/>
                <a:cs typeface="Times New Roman" pitchFamily="18" charset="0"/>
              </a:rPr>
              <a:t>лэпбуке</a:t>
            </a:r>
            <a:r>
              <a:rPr lang="ru-RU" sz="1200" b="1" dirty="0" smtClean="0">
                <a:latin typeface="Times New Roman" pitchFamily="18" charset="0"/>
                <a:cs typeface="Times New Roman" pitchFamily="18" charset="0"/>
              </a:rPr>
              <a:t>.</a:t>
            </a:r>
            <a:endParaRPr lang="ru-RU" sz="1200" b="1" dirty="0">
              <a:latin typeface="Times New Roman" pitchFamily="18" charset="0"/>
              <a:cs typeface="Times New Roman" pitchFamily="18" charset="0"/>
            </a:endParaRPr>
          </a:p>
        </p:txBody>
      </p:sp>
      <p:sp>
        <p:nvSpPr>
          <p:cNvPr id="10" name="Прямоугольник 9"/>
          <p:cNvSpPr/>
          <p:nvPr/>
        </p:nvSpPr>
        <p:spPr>
          <a:xfrm>
            <a:off x="594246" y="4716661"/>
            <a:ext cx="3832225" cy="1200329"/>
          </a:xfrm>
          <a:prstGeom prst="rect">
            <a:avLst/>
          </a:prstGeom>
        </p:spPr>
        <p:txBody>
          <a:bodyPr>
            <a:spAutoFit/>
          </a:bodyPr>
          <a:lstStyle/>
          <a:p>
            <a:r>
              <a:rPr lang="ru-RU" sz="1200" b="1" u="sng" dirty="0" smtClean="0">
                <a:latin typeface="Times New Roman" pitchFamily="18" charset="0"/>
                <a:cs typeface="Times New Roman" pitchFamily="18" charset="0"/>
              </a:rPr>
              <a:t>Задачи Л ЭПБУКА:</a:t>
            </a:r>
          </a:p>
          <a:p>
            <a:r>
              <a:rPr lang="ru-RU" sz="1200" b="1" dirty="0" smtClean="0">
                <a:latin typeface="Times New Roman" pitchFamily="18" charset="0"/>
                <a:cs typeface="Times New Roman" pitchFamily="18" charset="0"/>
              </a:rPr>
              <a:t>развитие связной диалогической </a:t>
            </a:r>
            <a:r>
              <a:rPr lang="ru-RU" sz="1200" b="1" dirty="0" err="1" smtClean="0">
                <a:latin typeface="Times New Roman" pitchFamily="18" charset="0"/>
                <a:cs typeface="Times New Roman" pitchFamily="18" charset="0"/>
              </a:rPr>
              <a:t>речи;повышение</a:t>
            </a:r>
            <a:r>
              <a:rPr lang="ru-RU" sz="1200" b="1" dirty="0" smtClean="0">
                <a:latin typeface="Times New Roman" pitchFamily="18" charset="0"/>
                <a:cs typeface="Times New Roman" pitchFamily="18" charset="0"/>
              </a:rPr>
              <a:t> словарного </a:t>
            </a:r>
            <a:r>
              <a:rPr lang="ru-RU" sz="1200" b="1" dirty="0" err="1" smtClean="0">
                <a:latin typeface="Times New Roman" pitchFamily="18" charset="0"/>
                <a:cs typeface="Times New Roman" pitchFamily="18" charset="0"/>
              </a:rPr>
              <a:t>запаса;развитие</a:t>
            </a:r>
            <a:r>
              <a:rPr lang="ru-RU" sz="1200" b="1" dirty="0" smtClean="0">
                <a:latin typeface="Times New Roman" pitchFamily="18" charset="0"/>
                <a:cs typeface="Times New Roman" pitchFamily="18" charset="0"/>
              </a:rPr>
              <a:t> творческого </a:t>
            </a:r>
            <a:r>
              <a:rPr lang="ru-RU" sz="1200" b="1" dirty="0" err="1" smtClean="0">
                <a:latin typeface="Times New Roman" pitchFamily="18" charset="0"/>
                <a:cs typeface="Times New Roman" pitchFamily="18" charset="0"/>
              </a:rPr>
              <a:t>мышления;развитие</a:t>
            </a:r>
            <a:r>
              <a:rPr lang="ru-RU" sz="1200" b="1" dirty="0" smtClean="0">
                <a:latin typeface="Times New Roman" pitchFamily="18" charset="0"/>
                <a:cs typeface="Times New Roman" pitchFamily="18" charset="0"/>
              </a:rPr>
              <a:t> внимательности, </a:t>
            </a:r>
            <a:r>
              <a:rPr lang="ru-RU" sz="1200" b="1" dirty="0" err="1" smtClean="0">
                <a:latin typeface="Times New Roman" pitchFamily="18" charset="0"/>
                <a:cs typeface="Times New Roman" pitchFamily="18" charset="0"/>
              </a:rPr>
              <a:t>памяти;развитие</a:t>
            </a:r>
            <a:r>
              <a:rPr lang="ru-RU" sz="1200" b="1" dirty="0" smtClean="0">
                <a:latin typeface="Times New Roman" pitchFamily="18" charset="0"/>
                <a:cs typeface="Times New Roman" pitchFamily="18" charset="0"/>
              </a:rPr>
              <a:t> нравственно-этического оценивания усваиваемого материала.</a:t>
            </a:r>
            <a:endParaRPr lang="ru-RU" sz="1200" b="1" dirty="0">
              <a:latin typeface="Times New Roman" pitchFamily="18" charset="0"/>
              <a:cs typeface="Times New Roman" pitchFamily="18" charset="0"/>
            </a:endParaRPr>
          </a:p>
        </p:txBody>
      </p:sp>
      <p:sp>
        <p:nvSpPr>
          <p:cNvPr id="12" name="Прямоугольник 11"/>
          <p:cNvSpPr/>
          <p:nvPr/>
        </p:nvSpPr>
        <p:spPr>
          <a:xfrm>
            <a:off x="666254" y="5868789"/>
            <a:ext cx="6696744" cy="830997"/>
          </a:xfrm>
          <a:prstGeom prst="rect">
            <a:avLst/>
          </a:prstGeom>
        </p:spPr>
        <p:txBody>
          <a:bodyPr wrap="square">
            <a:spAutoFit/>
          </a:bodyPr>
          <a:lstStyle/>
          <a:p>
            <a:r>
              <a:rPr lang="ru-RU" sz="1200" b="1" dirty="0" smtClean="0">
                <a:latin typeface="Times New Roman" pitchFamily="18" charset="0"/>
                <a:cs typeface="Times New Roman" pitchFamily="18" charset="0"/>
              </a:rPr>
              <a:t>В </a:t>
            </a:r>
            <a:r>
              <a:rPr lang="ru-RU" sz="1200" b="1" dirty="0" err="1" smtClean="0">
                <a:latin typeface="Times New Roman" pitchFamily="18" charset="0"/>
                <a:cs typeface="Times New Roman" pitchFamily="18" charset="0"/>
              </a:rPr>
              <a:t>лэпбуке</a:t>
            </a:r>
            <a:r>
              <a:rPr lang="ru-RU" sz="1200" b="1" dirty="0" smtClean="0">
                <a:latin typeface="Times New Roman" pitchFamily="18" charset="0"/>
                <a:cs typeface="Times New Roman" pitchFamily="18" charset="0"/>
              </a:rPr>
              <a:t> “Магазин” ,”Найди заплатку”, “Цветное лото”, “Найди пару”, “Цифровые </a:t>
            </a:r>
            <a:r>
              <a:rPr lang="ru-RU" sz="1200" b="1" dirty="0" err="1" smtClean="0">
                <a:latin typeface="Times New Roman" pitchFamily="18" charset="0"/>
                <a:cs typeface="Times New Roman" pitchFamily="18" charset="0"/>
              </a:rPr>
              <a:t>пазлы</a:t>
            </a:r>
            <a:r>
              <a:rPr lang="ru-RU" sz="1200" b="1" dirty="0" smtClean="0">
                <a:latin typeface="Times New Roman" pitchFamily="18" charset="0"/>
                <a:cs typeface="Times New Roman" pitchFamily="18" charset="0"/>
              </a:rPr>
              <a:t>”, “Кто что делает?”  и др.игры направлены на развитие внимательности, памяти, логического мышления. Игры нацелены на развитие познавательной деятельности ,  интеллекта, воображения, образного, логического мышления.</a:t>
            </a:r>
            <a:endParaRPr lang="ru-RU" sz="1200" b="1"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3" cstate="print"/>
          <a:srcRect r="9323"/>
          <a:stretch>
            <a:fillRect/>
          </a:stretch>
        </p:blipFill>
        <p:spPr bwMode="auto">
          <a:xfrm rot="684538">
            <a:off x="4842666" y="6803449"/>
            <a:ext cx="1906433" cy="2642108"/>
          </a:xfrm>
          <a:prstGeom prst="rect">
            <a:avLst/>
          </a:prstGeom>
          <a:noFill/>
          <a:ln w="9525">
            <a:noFill/>
            <a:miter lim="800000"/>
            <a:headEnd/>
            <a:tailEnd/>
          </a:ln>
          <a:effectLst/>
        </p:spPr>
      </p:pic>
      <p:pic>
        <p:nvPicPr>
          <p:cNvPr id="2051" name="Picture 3"/>
          <p:cNvPicPr>
            <a:picLocks noChangeAspect="1" noChangeArrowheads="1"/>
          </p:cNvPicPr>
          <p:nvPr/>
        </p:nvPicPr>
        <p:blipFill>
          <a:blip r:embed="rId4" cstate="print"/>
          <a:srcRect l="2667" r="3989" b="5990"/>
          <a:stretch>
            <a:fillRect/>
          </a:stretch>
        </p:blipFill>
        <p:spPr bwMode="auto">
          <a:xfrm rot="20480043">
            <a:off x="587992" y="7110846"/>
            <a:ext cx="1875944" cy="2519125"/>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http://az.tatarstan.ru/file/%D0%91%D0%B5%D0%B7%D1%8B%D0%BC%D1%8F%D0%BD%D0%BD%D1%8B%D0%B92(73).jpg"/>
          <p:cNvPicPr/>
          <p:nvPr/>
        </p:nvPicPr>
        <p:blipFill>
          <a:blip r:embed="rId2" cstate="print">
            <a:clrChange>
              <a:clrFrom>
                <a:srgbClr val="FFFFFF"/>
              </a:clrFrom>
              <a:clrTo>
                <a:srgbClr val="FFFFFF">
                  <a:alpha val="0"/>
                </a:srgbClr>
              </a:clrTo>
            </a:clrChange>
            <a:lum bright="-10000" contrast="30000"/>
          </a:blip>
          <a:srcRect l="1737" t="5874" r="4138" b="24773"/>
          <a:stretch>
            <a:fillRect/>
          </a:stretch>
        </p:blipFill>
        <p:spPr bwMode="auto">
          <a:xfrm>
            <a:off x="738262" y="8245053"/>
            <a:ext cx="6336704" cy="2032248"/>
          </a:xfrm>
          <a:prstGeom prst="rect">
            <a:avLst/>
          </a:prstGeom>
          <a:noFill/>
          <a:ln w="9525">
            <a:noFill/>
            <a:miter lim="800000"/>
            <a:headEnd/>
            <a:tailEnd/>
          </a:ln>
        </p:spPr>
      </p:pic>
      <p:sp>
        <p:nvSpPr>
          <p:cNvPr id="4" name="Прямоугольник 3"/>
          <p:cNvSpPr/>
          <p:nvPr/>
        </p:nvSpPr>
        <p:spPr>
          <a:xfrm>
            <a:off x="738262" y="468189"/>
            <a:ext cx="6192688" cy="6924973"/>
          </a:xfrm>
          <a:prstGeom prst="rect">
            <a:avLst/>
          </a:prstGeom>
        </p:spPr>
        <p:txBody>
          <a:bodyPr wrap="square">
            <a:spAutoFit/>
          </a:bodyPr>
          <a:lstStyle/>
          <a:p>
            <a:pPr algn="ctr"/>
            <a:r>
              <a:rPr lang="ru-RU" sz="1400" b="1" dirty="0" smtClean="0">
                <a:solidFill>
                  <a:srgbClr val="FF0000"/>
                </a:solidFill>
                <a:latin typeface="Times New Roman" pitchFamily="18" charset="0"/>
                <a:cs typeface="Times New Roman" pitchFamily="18" charset="0"/>
              </a:rPr>
              <a:t>АТА-АНАЛАР ӨЧЕН ТАТАР ТЕЛЕ БУЕНЧА БЕЛЕМНӘРНЕ НЫГЫТУ КАГЫЙДӘЛӘРЕ</a:t>
            </a:r>
          </a:p>
          <a:p>
            <a:endParaRPr lang="ru-RU" sz="2000" b="1" dirty="0" smtClean="0">
              <a:solidFill>
                <a:srgbClr val="FF0000"/>
              </a:solidFill>
              <a:latin typeface="Times New Roman" pitchFamily="18" charset="0"/>
              <a:cs typeface="Times New Roman" pitchFamily="18" charset="0"/>
            </a:endParaRPr>
          </a:p>
          <a:p>
            <a:r>
              <a:rPr lang="ru-RU" sz="1600" b="1" dirty="0" smtClean="0">
                <a:solidFill>
                  <a:srgbClr val="FF0000"/>
                </a:solidFill>
                <a:latin typeface="Monotype Corsiva" pitchFamily="66" charset="0"/>
              </a:rPr>
              <a:t>ХӨРМӘТЛЕ   ӘТИ-ӘНИЛӘР !   </a:t>
            </a:r>
          </a:p>
          <a:p>
            <a:endParaRPr lang="ru-RU" sz="1600" b="1" dirty="0" smtClean="0">
              <a:solidFill>
                <a:srgbClr val="FF0000"/>
              </a:solidFill>
              <a:latin typeface="Monotype Corsiva" pitchFamily="66" charset="0"/>
            </a:endParaRPr>
          </a:p>
          <a:p>
            <a:r>
              <a:rPr lang="ru-RU" sz="1400" dirty="0" err="1" smtClean="0">
                <a:latin typeface="Times New Roman" pitchFamily="18" charset="0"/>
                <a:cs typeface="Times New Roman" pitchFamily="18" charset="0"/>
              </a:rPr>
              <a:t>Шуны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истә тотыгыз</a:t>
            </a:r>
            <a:r>
              <a:rPr lang="ru-RU" sz="1400" dirty="0" smtClean="0">
                <a:latin typeface="Times New Roman" pitchFamily="18" charset="0"/>
                <a:cs typeface="Times New Roman" pitchFamily="18" charset="0"/>
              </a:rPr>
              <a:t>: татар теле </a:t>
            </a:r>
            <a:r>
              <a:rPr lang="ru-RU" sz="1400" dirty="0" err="1" smtClean="0">
                <a:latin typeface="Times New Roman" pitchFamily="18" charset="0"/>
                <a:cs typeface="Times New Roman" pitchFamily="18" charset="0"/>
              </a:rPr>
              <a:t>буенча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белемнәрне ныгыту</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балага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ләззәт бирергә тиеш</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Әгәр балага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сез</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эшләгән эшләр ошамый</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икән-моны туктатыгыз</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һәм башкача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шөгыльләнергә тырышыгыз</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Сабыйның сөйләм хәрәкәтләре өчен мотивлар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булдырыгыз</a:t>
            </a:r>
            <a:r>
              <a:rPr lang="ru-RU" sz="1400" dirty="0" smtClean="0">
                <a:latin typeface="Times New Roman" pitchFamily="18" charset="0"/>
                <a:cs typeface="Times New Roman" pitchFamily="18" charset="0"/>
              </a:rPr>
              <a:t>: бала </a:t>
            </a:r>
            <a:r>
              <a:rPr lang="ru-RU" sz="1400" dirty="0" err="1" smtClean="0">
                <a:latin typeface="Times New Roman" pitchFamily="18" charset="0"/>
                <a:cs typeface="Times New Roman" pitchFamily="18" charset="0"/>
              </a:rPr>
              <a:t>әни </a:t>
            </a:r>
            <a:r>
              <a:rPr lang="ru-RU" sz="1400" dirty="0" smtClean="0">
                <a:latin typeface="Times New Roman" pitchFamily="18" charset="0"/>
                <a:cs typeface="Times New Roman" pitchFamily="18" charset="0"/>
              </a:rPr>
              <a:t>ни </a:t>
            </a:r>
            <a:r>
              <a:rPr lang="ru-RU" sz="1400" dirty="0" err="1" smtClean="0">
                <a:latin typeface="Times New Roman" pitchFamily="18" charset="0"/>
                <a:cs typeface="Times New Roman" pitchFamily="18" charset="0"/>
              </a:rPr>
              <a:t>өчен </a:t>
            </a:r>
            <a:r>
              <a:rPr lang="ru-RU" sz="1400" dirty="0" smtClean="0">
                <a:latin typeface="Times New Roman" pitchFamily="18" charset="0"/>
                <a:cs typeface="Times New Roman" pitchFamily="18" charset="0"/>
              </a:rPr>
              <a:t>башка </a:t>
            </a:r>
            <a:r>
              <a:rPr lang="ru-RU" sz="1400" dirty="0" err="1" smtClean="0">
                <a:latin typeface="Times New Roman" pitchFamily="18" charset="0"/>
                <a:cs typeface="Times New Roman" pitchFamily="18" charset="0"/>
              </a:rPr>
              <a:t>телдә сөйләшүен һәм аңа </a:t>
            </a:r>
            <a:r>
              <a:rPr lang="ru-RU" sz="1400" dirty="0" smtClean="0">
                <a:latin typeface="Times New Roman" pitchFamily="18" charset="0"/>
                <a:cs typeface="Times New Roman" pitchFamily="18" charset="0"/>
              </a:rPr>
              <a:t>ни </a:t>
            </a:r>
            <a:r>
              <a:rPr lang="ru-RU" sz="1400" dirty="0" err="1" smtClean="0">
                <a:latin typeface="Times New Roman" pitchFamily="18" charset="0"/>
                <a:cs typeface="Times New Roman" pitchFamily="18" charset="0"/>
              </a:rPr>
              <a:t>өчен бу</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телдә сөйләшергә кирәклеген аңларга тиеш</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Сүзләрне дөрес әйтү бик</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мөһим.</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Әгәр дә сез</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сүзнең дөрес әйтелүенә ышанмыйсыз</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икән, </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сүзлек ярдәмендә  әйтелешен  ачыклагыз</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анда</a:t>
            </a:r>
            <a:r>
              <a:rPr lang="ru-RU" sz="1400" dirty="0" smtClean="0">
                <a:latin typeface="Times New Roman" pitchFamily="18" charset="0"/>
                <a:cs typeface="Times New Roman" pitchFamily="18" charset="0"/>
              </a:rPr>
              <a:t> фонетик транскрипция </a:t>
            </a:r>
            <a:r>
              <a:rPr lang="ru-RU" sz="1400" dirty="0" err="1" smtClean="0">
                <a:latin typeface="Times New Roman" pitchFamily="18" charset="0"/>
                <a:cs typeface="Times New Roman" pitchFamily="18" charset="0"/>
              </a:rPr>
              <a:t>күрсәтелгән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Сезгә кирәк булачак</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рәсемнәр һәм уенчыклар</a:t>
            </a:r>
            <a:r>
              <a:rPr lang="ru-RU" sz="1400" dirty="0" smtClean="0">
                <a:latin typeface="Times New Roman" pitchFamily="18" charset="0"/>
                <a:cs typeface="Times New Roman" pitchFamily="18" charset="0"/>
              </a:rPr>
              <a:t> бары тик </a:t>
            </a:r>
            <a:r>
              <a:rPr lang="ru-RU" sz="1400" dirty="0" err="1" smtClean="0">
                <a:latin typeface="Times New Roman" pitchFamily="18" charset="0"/>
                <a:cs typeface="Times New Roman" pitchFamily="18" charset="0"/>
              </a:rPr>
              <a:t>уку</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өчен генә эшләнүе мәслихәт</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аларны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аерым</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тартмага</a:t>
            </a:r>
            <a:r>
              <a:rPr lang="ru-RU" sz="1400" dirty="0" smtClean="0">
                <a:latin typeface="Times New Roman" pitchFamily="18" charset="0"/>
                <a:cs typeface="Times New Roman" pitchFamily="18" charset="0"/>
              </a:rPr>
              <a:t> – «</a:t>
            </a:r>
            <a:r>
              <a:rPr lang="ru-RU" sz="1400" dirty="0" err="1" smtClean="0">
                <a:latin typeface="Times New Roman" pitchFamily="18" charset="0"/>
                <a:cs typeface="Times New Roman" pitchFamily="18" charset="0"/>
              </a:rPr>
              <a:t>Тылсымлы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сандык</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салыгыз</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һәм аннан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дәрес вакытында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гына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китерегез</a:t>
            </a:r>
            <a:r>
              <a:rPr lang="ru-RU" sz="1400" dirty="0" smtClean="0">
                <a:latin typeface="Times New Roman" pitchFamily="18" charset="0"/>
                <a:cs typeface="Times New Roman" pitchFamily="18" charset="0"/>
              </a:rPr>
              <a:t>. » </a:t>
            </a:r>
            <a:r>
              <a:rPr lang="ru-RU" sz="1400" dirty="0" err="1" smtClean="0">
                <a:latin typeface="Times New Roman" pitchFamily="18" charset="0"/>
                <a:cs typeface="Times New Roman" pitchFamily="18" charset="0"/>
              </a:rPr>
              <a:t>Тылсымлы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сандык</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шулай</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ук</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сандыктагы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эчтәлек балаларны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мавыктырырлык</a:t>
            </a:r>
            <a:r>
              <a:rPr lang="ru-RU" sz="1400" dirty="0" smtClean="0">
                <a:latin typeface="Times New Roman" pitchFamily="18" charset="0"/>
                <a:cs typeface="Times New Roman" pitchFamily="18" charset="0"/>
              </a:rPr>
              <a:t> эстетик, </a:t>
            </a:r>
            <a:r>
              <a:rPr lang="ru-RU" sz="1400" dirty="0" err="1" smtClean="0">
                <a:latin typeface="Times New Roman" pitchFamily="18" charset="0"/>
                <a:cs typeface="Times New Roman" pitchFamily="18" charset="0"/>
              </a:rPr>
              <a:t>матур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булырга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тиеш</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Тылсымлы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сандык</a:t>
            </a:r>
            <a:r>
              <a:rPr lang="ru-RU" sz="1400" dirty="0" smtClean="0">
                <a:latin typeface="Times New Roman" pitchFamily="18" charset="0"/>
                <a:cs typeface="Times New Roman" pitchFamily="18" charset="0"/>
              </a:rPr>
              <a:t> " </a:t>
            </a:r>
            <a:r>
              <a:rPr lang="ru-RU" sz="1400" dirty="0" err="1" smtClean="0">
                <a:latin typeface="Times New Roman" pitchFamily="18" charset="0"/>
                <a:cs typeface="Times New Roman" pitchFamily="18" charset="0"/>
              </a:rPr>
              <a:t>эчтәлеге»Тематик рәсемнәр.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Уенчык-дәресләрнең төп </a:t>
            </a:r>
            <a:r>
              <a:rPr lang="ru-RU" sz="1400" dirty="0" smtClean="0">
                <a:latin typeface="Times New Roman" pitchFamily="18" charset="0"/>
                <a:cs typeface="Times New Roman" pitchFamily="18" charset="0"/>
              </a:rPr>
              <a:t>герое. </a:t>
            </a:r>
            <a:r>
              <a:rPr lang="ru-RU" sz="1400" dirty="0" err="1" smtClean="0">
                <a:latin typeface="Times New Roman" pitchFamily="18" charset="0"/>
                <a:cs typeface="Times New Roman" pitchFamily="18" charset="0"/>
              </a:rPr>
              <a:t>Перчаткалы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курчак</a:t>
            </a:r>
            <a:r>
              <a:rPr lang="ru-RU" sz="1400" dirty="0" smtClean="0">
                <a:latin typeface="Times New Roman" pitchFamily="18" charset="0"/>
                <a:cs typeface="Times New Roman" pitchFamily="18" charset="0"/>
              </a:rPr>
              <a:t> яки марионетка </a:t>
            </a:r>
            <a:r>
              <a:rPr lang="ru-RU" sz="1400" dirty="0" err="1" smtClean="0">
                <a:latin typeface="Times New Roman" pitchFamily="18" charset="0"/>
                <a:cs typeface="Times New Roman" pitchFamily="18" charset="0"/>
              </a:rPr>
              <a:t>куллану</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яхшырак</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Кешеләрне, хайваннарны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сурәтләүче  уенчыклар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Төзелеш </a:t>
            </a:r>
            <a:r>
              <a:rPr lang="ru-RU" sz="1400" dirty="0" smtClean="0">
                <a:latin typeface="Times New Roman" pitchFamily="18" charset="0"/>
                <a:cs typeface="Times New Roman" pitchFamily="18" charset="0"/>
              </a:rPr>
              <a:t>материалы. </a:t>
            </a:r>
            <a:r>
              <a:rPr lang="ru-RU" sz="1400" dirty="0" err="1" smtClean="0">
                <a:latin typeface="Times New Roman" pitchFamily="18" charset="0"/>
                <a:cs typeface="Times New Roman" pitchFamily="18" charset="0"/>
              </a:rPr>
              <a:t>Кул</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эшләре өчен материаллар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җилем, кәгазь, буяулар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пумала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кайчы</a:t>
            </a:r>
            <a:r>
              <a:rPr lang="ru-RU" sz="1400" dirty="0" smtClean="0">
                <a:latin typeface="Times New Roman" pitchFamily="18" charset="0"/>
                <a:cs typeface="Times New Roman" pitchFamily="18" charset="0"/>
              </a:rPr>
              <a:t>, пластилин. </a:t>
            </a:r>
            <a:r>
              <a:rPr lang="ru-RU" sz="1400" dirty="0" err="1" smtClean="0">
                <a:latin typeface="Times New Roman" pitchFamily="18" charset="0"/>
                <a:cs typeface="Times New Roman" pitchFamily="18" charset="0"/>
              </a:rPr>
              <a:t>Төрле төстәге исәп таякчыклары</a:t>
            </a:r>
            <a:r>
              <a:rPr lang="ru-RU" sz="1400" dirty="0" smtClean="0">
                <a:latin typeface="Times New Roman" pitchFamily="18" charset="0"/>
                <a:cs typeface="Times New Roman" pitchFamily="18" charset="0"/>
              </a:rPr>
              <a:t>. Татар </a:t>
            </a:r>
            <a:r>
              <a:rPr lang="ru-RU" sz="1400" dirty="0" err="1" smtClean="0">
                <a:latin typeface="Times New Roman" pitchFamily="18" charset="0"/>
                <a:cs typeface="Times New Roman" pitchFamily="18" charset="0"/>
              </a:rPr>
              <a:t>телендәге җырлар яздырылган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аудиокассетлар</a:t>
            </a:r>
            <a:r>
              <a:rPr lang="ru-RU" sz="1400" dirty="0" smtClean="0">
                <a:latin typeface="Times New Roman" pitchFamily="18" charset="0"/>
                <a:cs typeface="Times New Roman" pitchFamily="18" charset="0"/>
              </a:rPr>
              <a:t> яки </a:t>
            </a:r>
            <a:r>
              <a:rPr lang="ru-RU" sz="1400" dirty="0" err="1" smtClean="0">
                <a:latin typeface="Times New Roman" pitchFamily="18" charset="0"/>
                <a:cs typeface="Times New Roman" pitchFamily="18" charset="0"/>
              </a:rPr>
              <a:t>дисклар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Терлекләрне, уенчыкларны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яшелчә, җиләк-җимешне бергәләп ясарга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була</a:t>
            </a:r>
            <a:r>
              <a:rPr lang="ru-RU" sz="1400" dirty="0" smtClean="0">
                <a:latin typeface="Times New Roman" pitchFamily="18" charset="0"/>
                <a:cs typeface="Times New Roman" pitchFamily="18" charset="0"/>
              </a:rPr>
              <a:t>. Ә </a:t>
            </a:r>
            <a:r>
              <a:rPr lang="ru-RU" sz="1400" dirty="0" err="1" smtClean="0">
                <a:latin typeface="Times New Roman" pitchFamily="18" charset="0"/>
                <a:cs typeface="Times New Roman" pitchFamily="18" charset="0"/>
              </a:rPr>
              <a:t>аннары</a:t>
            </a:r>
            <a:r>
              <a:rPr lang="ru-RU" sz="1400" dirty="0" smtClean="0">
                <a:latin typeface="Times New Roman" pitchFamily="18" charset="0"/>
                <a:cs typeface="Times New Roman" pitchFamily="18" charset="0"/>
              </a:rPr>
              <a:t> диалог </a:t>
            </a:r>
            <a:r>
              <a:rPr lang="ru-RU" sz="1400" dirty="0" err="1" smtClean="0">
                <a:latin typeface="Times New Roman" pitchFamily="18" charset="0"/>
                <a:cs typeface="Times New Roman" pitchFamily="18" charset="0"/>
              </a:rPr>
              <a:t>өчен уйнарга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була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Мәсәлән:</a:t>
            </a:r>
            <a:endParaRPr lang="ru-RU" sz="1400" dirty="0" smtClean="0">
              <a:latin typeface="Times New Roman" pitchFamily="18" charset="0"/>
              <a:cs typeface="Times New Roman" pitchFamily="18" charset="0"/>
            </a:endParaRPr>
          </a:p>
          <a:p>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Әйдә танышыйк</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яңа дусны</a:t>
            </a:r>
            <a:r>
              <a:rPr lang="ru-RU" sz="1400" dirty="0" smtClean="0">
                <a:latin typeface="Times New Roman" pitchFamily="18" charset="0"/>
                <a:cs typeface="Times New Roman" pitchFamily="18" charset="0"/>
              </a:rPr>
              <a:t> башка </a:t>
            </a:r>
            <a:r>
              <a:rPr lang="ru-RU" sz="1400" dirty="0" err="1" smtClean="0">
                <a:latin typeface="Times New Roman" pitchFamily="18" charset="0"/>
                <a:cs typeface="Times New Roman" pitchFamily="18" charset="0"/>
              </a:rPr>
              <a:t>уенчыклар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белән таныштыру</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һ</a:t>
            </a:r>
            <a:r>
              <a:rPr lang="ru-RU" sz="1400" dirty="0" smtClean="0">
                <a:latin typeface="Times New Roman" pitchFamily="18" charset="0"/>
                <a:cs typeface="Times New Roman" pitchFamily="18" charset="0"/>
              </a:rPr>
              <a:t>. б.</a:t>
            </a:r>
          </a:p>
          <a:p>
            <a:r>
              <a:rPr lang="ru-RU" sz="1400" dirty="0" err="1" smtClean="0">
                <a:latin typeface="Times New Roman" pitchFamily="18" charset="0"/>
                <a:cs typeface="Times New Roman" pitchFamily="18" charset="0"/>
              </a:rPr>
              <a:t>Балалар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өчен «Төремкәй »әкияте бик</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кызыклы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Әлеге әкият өчен пластилиннан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әвәләгән персонажлар</a:t>
            </a:r>
            <a:r>
              <a:rPr lang="ru-RU" sz="1400" dirty="0" smtClean="0">
                <a:latin typeface="Times New Roman" pitchFamily="18" charset="0"/>
                <a:cs typeface="Times New Roman" pitchFamily="18" charset="0"/>
              </a:rPr>
              <a:t> да </a:t>
            </a:r>
            <a:r>
              <a:rPr lang="ru-RU" sz="1400" dirty="0" err="1" smtClean="0">
                <a:latin typeface="Times New Roman" pitchFamily="18" charset="0"/>
                <a:cs typeface="Times New Roman" pitchFamily="18" charset="0"/>
              </a:rPr>
              <a:t>кулланырга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мөмкин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Һәм боларның барысын</a:t>
            </a:r>
            <a:r>
              <a:rPr lang="ru-RU" sz="1400" dirty="0" smtClean="0">
                <a:latin typeface="Times New Roman" pitchFamily="18" charset="0"/>
                <a:cs typeface="Times New Roman" pitchFamily="18" charset="0"/>
              </a:rPr>
              <a:t> да бала </a:t>
            </a:r>
            <a:r>
              <a:rPr lang="ru-RU" sz="1400" dirty="0" err="1" smtClean="0">
                <a:latin typeface="Times New Roman" pitchFamily="18" charset="0"/>
                <a:cs typeface="Times New Roman" pitchFamily="18" charset="0"/>
              </a:rPr>
              <a:t>белән </a:t>
            </a:r>
            <a:r>
              <a:rPr lang="ru-RU" sz="1400" dirty="0" smtClean="0">
                <a:latin typeface="Times New Roman" pitchFamily="18" charset="0"/>
                <a:cs typeface="Times New Roman" pitchFamily="18" charset="0"/>
              </a:rPr>
              <a:t>татар </a:t>
            </a:r>
            <a:r>
              <a:rPr lang="ru-RU" sz="1400" dirty="0" err="1" smtClean="0">
                <a:latin typeface="Times New Roman" pitchFamily="18" charset="0"/>
                <a:cs typeface="Times New Roman" pitchFamily="18" charset="0"/>
              </a:rPr>
              <a:t>телендә җиңү бәйле түгел</a:t>
            </a:r>
            <a:r>
              <a:rPr lang="ru-RU" sz="1400" dirty="0" smtClean="0">
                <a:latin typeface="Times New Roman" pitchFamily="18" charset="0"/>
                <a:cs typeface="Times New Roman" pitchFamily="18" charset="0"/>
              </a:rPr>
              <a:t>. </a:t>
            </a:r>
          </a:p>
          <a:p>
            <a:r>
              <a:rPr lang="ru-RU" sz="1400" dirty="0" err="1" smtClean="0">
                <a:latin typeface="Times New Roman" pitchFamily="18" charset="0"/>
                <a:cs typeface="Times New Roman" pitchFamily="18" charset="0"/>
              </a:rPr>
              <a:t>Мультфильмнар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Тылсымлы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сандык</a:t>
            </a:r>
            <a:r>
              <a:rPr lang="ru-RU" sz="1400" dirty="0" smtClean="0">
                <a:latin typeface="Times New Roman" pitchFamily="18" charset="0"/>
                <a:cs typeface="Times New Roman" pitchFamily="18" charset="0"/>
              </a:rPr>
              <a:t>»дан </a:t>
            </a:r>
            <a:r>
              <a:rPr lang="ru-RU" sz="1400" dirty="0" err="1" smtClean="0">
                <a:latin typeface="Times New Roman" pitchFamily="18" charset="0"/>
                <a:cs typeface="Times New Roman" pitchFamily="18" charset="0"/>
              </a:rPr>
              <a:t>матур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рәсемнәр карарга</a:t>
            </a:r>
            <a:r>
              <a:rPr lang="ru-RU" sz="1400" dirty="0" smtClean="0">
                <a:latin typeface="Times New Roman" pitchFamily="18" charset="0"/>
                <a:cs typeface="Times New Roman" pitchFamily="18" charset="0"/>
              </a:rPr>
              <a:t>. «Кем </a:t>
            </a:r>
            <a:r>
              <a:rPr lang="ru-RU" sz="1400" dirty="0" err="1" smtClean="0">
                <a:latin typeface="Times New Roman" pitchFamily="18" charset="0"/>
                <a:cs typeface="Times New Roman" pitchFamily="18" charset="0"/>
              </a:rPr>
              <a:t>күбрәк уенчыклар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хайваннар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азык-төлек</a:t>
            </a:r>
            <a:r>
              <a:rPr lang="ru-RU" sz="1400" dirty="0" smtClean="0">
                <a:latin typeface="Times New Roman" pitchFamily="18" charset="0"/>
                <a:cs typeface="Times New Roman" pitchFamily="18" charset="0"/>
              </a:rPr>
              <a:t>», «команда </a:t>
            </a:r>
            <a:r>
              <a:rPr lang="ru-RU" sz="1400" dirty="0" err="1" smtClean="0">
                <a:latin typeface="Times New Roman" pitchFamily="18" charset="0"/>
                <a:cs typeface="Times New Roman" pitchFamily="18" charset="0"/>
              </a:rPr>
              <a:t>бир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Сыйла</a:t>
            </a:r>
            <a:r>
              <a:rPr lang="ru-RU" sz="1400" dirty="0" smtClean="0">
                <a:latin typeface="Times New Roman" pitchFamily="18" charset="0"/>
                <a:cs typeface="Times New Roman" pitchFamily="18" charset="0"/>
              </a:rPr>
              <a:t>  мине»</a:t>
            </a:r>
            <a:r>
              <a:rPr lang="ru-RU" sz="1400" dirty="0" err="1" smtClean="0">
                <a:latin typeface="Times New Roman" pitchFamily="18" charset="0"/>
                <a:cs typeface="Times New Roman" pitchFamily="18" charset="0"/>
              </a:rPr>
              <a:t>уенын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уйнарга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була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Акрынлап</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балада</a:t>
            </a:r>
            <a:r>
              <a:rPr lang="ru-RU" sz="1400" dirty="0" smtClean="0">
                <a:latin typeface="Times New Roman" pitchFamily="18" charset="0"/>
                <a:cs typeface="Times New Roman" pitchFamily="18" charset="0"/>
              </a:rPr>
              <a:t> татар </a:t>
            </a:r>
            <a:r>
              <a:rPr lang="ru-RU" sz="1400" dirty="0" err="1" smtClean="0">
                <a:latin typeface="Times New Roman" pitchFamily="18" charset="0"/>
                <a:cs typeface="Times New Roman" pitchFamily="18" charset="0"/>
              </a:rPr>
              <a:t>телен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тагын</a:t>
            </a:r>
            <a:r>
              <a:rPr lang="ru-RU" sz="1400" dirty="0" smtClean="0">
                <a:latin typeface="Times New Roman" pitchFamily="18" charset="0"/>
                <a:cs typeface="Times New Roman" pitchFamily="18" charset="0"/>
              </a:rPr>
              <a:t> да </a:t>
            </a:r>
            <a:r>
              <a:rPr lang="ru-RU" sz="1400" dirty="0" err="1" smtClean="0">
                <a:latin typeface="Times New Roman" pitchFamily="18" charset="0"/>
                <a:cs typeface="Times New Roman" pitchFamily="18" charset="0"/>
              </a:rPr>
              <a:t>ныгыту</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өчен сүзлек </a:t>
            </a:r>
            <a:r>
              <a:rPr lang="ru-RU" sz="1400" dirty="0" smtClean="0">
                <a:latin typeface="Times New Roman" pitchFamily="18" charset="0"/>
                <a:cs typeface="Times New Roman" pitchFamily="18" charset="0"/>
              </a:rPr>
              <a:t>запасы </a:t>
            </a:r>
            <a:r>
              <a:rPr lang="ru-RU" sz="1400" dirty="0" err="1" smtClean="0">
                <a:latin typeface="Times New Roman" pitchFamily="18" charset="0"/>
                <a:cs typeface="Times New Roman" pitchFamily="18" charset="0"/>
              </a:rPr>
              <a:t>барлыкка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киләчәк</a:t>
            </a:r>
            <a:r>
              <a:rPr lang="ru-RU" sz="1400" dirty="0" smtClean="0">
                <a:latin typeface="Times New Roman" pitchFamily="18" charset="0"/>
                <a:cs typeface="Times New Roman" pitchFamily="18" charset="0"/>
              </a:rPr>
              <a:t>.</a:t>
            </a:r>
            <a:endParaRPr lang="ru-RU" sz="14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594246" y="342320"/>
            <a:ext cx="6498902" cy="76944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ПРАВИЛА ДЛЯ РОДИТЕЛЕЙ ПО ЗАКРЕПЛЕНИЮ У ДЕТЕЙ ЗНАНИЙ ПО ТАТАРСКОМУ ЯЗЫКУ</a:t>
            </a:r>
          </a:p>
          <a:p>
            <a:pPr marL="0" marR="0" lvl="0" indent="0" algn="l" defTabSz="914400" rtl="0" eaLnBrk="1" fontAlgn="base" latinLnBrk="0" hangingPunct="1">
              <a:lnSpc>
                <a:spcPct val="100000"/>
              </a:lnSpc>
              <a:spcBef>
                <a:spcPct val="0"/>
              </a:spcBef>
              <a:spcAft>
                <a:spcPct val="0"/>
              </a:spcAft>
              <a:buClrTx/>
              <a:buSzTx/>
              <a:buFontTx/>
              <a:buNone/>
              <a:tabLst/>
            </a:pPr>
            <a:endParaRPr lang="tt-RU" sz="2000" b="1" dirty="0">
              <a:solidFill>
                <a:srgbClr val="FF0000"/>
              </a:solidFill>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7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FF0000"/>
                </a:solidFill>
                <a:effectLst/>
                <a:latin typeface="Monotype Corsiva" pitchFamily="66" charset="0"/>
                <a:ea typeface="Calibri" pitchFamily="34" charset="0"/>
                <a:cs typeface="Times New Roman" pitchFamily="18" charset="0"/>
              </a:rPr>
              <a:t>УВАЖАЕМЫЕ  РОДИТЕЛИ!</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t-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Помните о том, что закрепление знания по татарскому языку должно доставлять ребенку удовольствие. Если ребенку не нравится то, что вы делаете </a:t>
            </a:r>
            <a:r>
              <a:rPr kumimoji="0" lang="ru-RU" sz="12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прекратите это и попробуйте заниматься по-другому. </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Обязательно создавайте мотив для каждого речевого действия малыша: ребенок должен понимать, почему мама говорит на другом языке и зачем ему самому нужно говорить на этом языке. </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Очень важно произносить слова правильно. Иначе ребенок усвоит неверное произношение и впоследствии от этого будет очень трудно избавиться. Если вы не уверены, что произносите слово правильно, </a:t>
            </a:r>
            <a:r>
              <a:rPr kumimoji="0" lang="ru-RU" sz="12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уточните произношение по словарю, в котором указана фонетическая транскрипция. </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Желательно, чтобы картинки и игрушки, которые вам понадобятся, предназначались исключительно для обучения: сложите их в отдельную коробку </a:t>
            </a:r>
            <a:r>
              <a:rPr kumimoji="0" lang="ru-RU" sz="12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Волшебный сундучок</a:t>
            </a:r>
            <a:r>
              <a:rPr kumimoji="0" lang="ru-RU" sz="12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и доставайте оттуда только на время занятий. </a:t>
            </a:r>
            <a:r>
              <a:rPr kumimoji="0" lang="ru-RU" sz="12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Волшебный сундучок</a:t>
            </a:r>
            <a:r>
              <a:rPr kumimoji="0" lang="ru-RU" sz="12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а также содержимое в сундучке, должно быть эстетичное, красочное, чтобы увлекало детей. </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Содержимое </a:t>
            </a:r>
            <a:r>
              <a:rPr kumimoji="0" lang="ru-RU" sz="12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Волшебного сундучка</a:t>
            </a:r>
            <a:r>
              <a:rPr kumimoji="0" lang="ru-RU" sz="1200" b="1"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Тематические картинки. </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Игрушка - главный герой занятий. Лучше всего использовать перчаточную куклу или марионетку. </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Игрушки, изображающие людей, животных. </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Строительный материал. </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Материалы для поделок: клей, бумага, краски, кисточки, ножницы, пластилин. </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Разноцветные счетные палочки. </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Аудиокассеты или диски с записью песенок на татарском языке. </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Совместно можно слепить животных, игрушек, овощей, фруктов. А затем можно разыграть диалог. Например: Давай познакомимся, познакомь нового друга с другими игрушками и т. д.</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Очень увлекательна для детей сказка </a:t>
            </a:r>
            <a:r>
              <a:rPr kumimoji="0" lang="ru-RU" sz="12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Теремок</a:t>
            </a:r>
            <a:r>
              <a:rPr kumimoji="0" lang="ru-RU" sz="12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Для этой сказки можно использовать те же персонажи, которые лепили из пластилина. И все это обыграть с ребенком не навязчиво на татарском языке. Посмотреть мультфильмы, красочные картинки из </a:t>
            </a:r>
            <a:r>
              <a:rPr kumimoji="0" lang="ru-RU" sz="12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Волшебного сундучка</a:t>
            </a:r>
            <a:r>
              <a:rPr kumimoji="0" lang="ru-RU" sz="12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Можно поиграть в игру </a:t>
            </a:r>
            <a:r>
              <a:rPr kumimoji="0" lang="ru-RU" sz="12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Кто больше назовет игрушек, животных, продуктов</a:t>
            </a:r>
            <a:r>
              <a:rPr kumimoji="0" lang="ru-RU" sz="12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Дай команду</a:t>
            </a:r>
            <a:r>
              <a:rPr kumimoji="0" lang="ru-RU" sz="12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2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Угости меня</a:t>
            </a:r>
            <a:r>
              <a:rPr kumimoji="0" lang="ru-RU" sz="12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Постепенно, не навязчиво у ребенка появится словарный запас для дальнейшего закрепления  татарского языка.</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Рисунок 2" descr="http://az.tatarstan.ru/file/%D0%91%D0%B5%D0%B7%D1%8B%D0%BC%D1%8F%D0%BD%D0%BD%D1%8B%D0%B92(73).jpg"/>
          <p:cNvPicPr/>
          <p:nvPr/>
        </p:nvPicPr>
        <p:blipFill>
          <a:blip r:embed="rId2" cstate="print">
            <a:clrChange>
              <a:clrFrom>
                <a:srgbClr val="FFFFFF"/>
              </a:clrFrom>
              <a:clrTo>
                <a:srgbClr val="FFFFFF">
                  <a:alpha val="0"/>
                </a:srgbClr>
              </a:clrTo>
            </a:clrChange>
            <a:lum bright="-10000" contrast="30000"/>
          </a:blip>
          <a:srcRect l="1737" t="5874" r="4138" b="24773"/>
          <a:stretch>
            <a:fillRect/>
          </a:stretch>
        </p:blipFill>
        <p:spPr bwMode="auto">
          <a:xfrm>
            <a:off x="738262" y="8389069"/>
            <a:ext cx="6336704" cy="1888232"/>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4194646" y="0"/>
            <a:ext cx="3239990"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i="0" u="none" strike="noStrike" cap="none" normalizeH="0" baseline="0" dirty="0" smtClean="0">
                <a:ln>
                  <a:noFill/>
                </a:ln>
                <a:solidFill>
                  <a:srgbClr val="FF0000"/>
                </a:solidFill>
                <a:effectLst/>
                <a:latin typeface="Monotype Corsiva" pitchFamily="66" charset="0"/>
                <a:ea typeface="Times New Roman" pitchFamily="18" charset="0"/>
                <a:cs typeface="Arial" pitchFamily="34" charset="0"/>
              </a:rPr>
              <a:t>ПОЭТИЧЕСКАЯ СТРАНИЧКА</a:t>
            </a:r>
            <a:endParaRPr kumimoji="0" lang="ru-RU" sz="1200" i="0" u="none" strike="noStrike" cap="none" normalizeH="0" baseline="0" dirty="0" smtClean="0">
              <a:ln>
                <a:noFill/>
              </a:ln>
              <a:solidFill>
                <a:srgbClr val="FF0000"/>
              </a:solidFill>
              <a:effectLst/>
              <a:latin typeface="Arial" pitchFamily="34" charset="0"/>
              <a:cs typeface="Arial" pitchFamily="34" charset="0"/>
            </a:endParaRPr>
          </a:p>
        </p:txBody>
      </p:sp>
      <p:pic>
        <p:nvPicPr>
          <p:cNvPr id="3" name="Рисунок 2" descr="http://az.tatarstan.ru/file/%D0%91%D0%B5%D0%B7%D1%8B%D0%BC%D1%8F%D0%BD%D0%BD%D1%8B%D0%B92(73).jpg"/>
          <p:cNvPicPr/>
          <p:nvPr/>
        </p:nvPicPr>
        <p:blipFill>
          <a:blip r:embed="rId2" cstate="print">
            <a:clrChange>
              <a:clrFrom>
                <a:srgbClr val="FFFFFF"/>
              </a:clrFrom>
              <a:clrTo>
                <a:srgbClr val="FFFFFF">
                  <a:alpha val="0"/>
                </a:srgbClr>
              </a:clrTo>
            </a:clrChange>
            <a:lum bright="-10000" contrast="30000"/>
          </a:blip>
          <a:srcRect l="1737" t="5874" r="4138" b="24773"/>
          <a:stretch>
            <a:fillRect/>
          </a:stretch>
        </p:blipFill>
        <p:spPr bwMode="auto">
          <a:xfrm>
            <a:off x="738262" y="8605093"/>
            <a:ext cx="6120680" cy="1672208"/>
          </a:xfrm>
          <a:prstGeom prst="rect">
            <a:avLst/>
          </a:prstGeom>
          <a:noFill/>
          <a:ln w="9525">
            <a:noFill/>
            <a:miter lim="800000"/>
            <a:headEnd/>
            <a:tailEnd/>
          </a:ln>
        </p:spPr>
      </p:pic>
      <p:sp>
        <p:nvSpPr>
          <p:cNvPr id="4" name="Прямоугольник 3"/>
          <p:cNvSpPr/>
          <p:nvPr/>
        </p:nvSpPr>
        <p:spPr>
          <a:xfrm>
            <a:off x="666254" y="540197"/>
            <a:ext cx="3384375" cy="3539430"/>
          </a:xfrm>
          <a:prstGeom prst="rect">
            <a:avLst/>
          </a:prstGeom>
        </p:spPr>
        <p:txBody>
          <a:bodyPr wrap="square">
            <a:spAutoFit/>
          </a:bodyPr>
          <a:lstStyle/>
          <a:p>
            <a:r>
              <a:rPr lang="ru-RU" sz="1600" b="1" dirty="0" err="1" smtClean="0">
                <a:solidFill>
                  <a:srgbClr val="FF0000"/>
                </a:solidFill>
                <a:latin typeface="Times New Roman" pitchFamily="18" charset="0"/>
                <a:cs typeface="Times New Roman" pitchFamily="18" charset="0"/>
              </a:rPr>
              <a:t>Көз</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err="1" smtClean="0">
                <a:latin typeface="Times New Roman" pitchFamily="18" charset="0"/>
                <a:cs typeface="Times New Roman" pitchFamily="18" charset="0"/>
              </a:rPr>
              <a:t>Көз килде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Үләннәр</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err="1" smtClean="0">
                <a:latin typeface="Times New Roman" pitchFamily="18" charset="0"/>
                <a:cs typeface="Times New Roman" pitchFamily="18" charset="0"/>
              </a:rPr>
              <a:t>Саргайды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шиңде.</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err="1" smtClean="0">
                <a:latin typeface="Times New Roman" pitchFamily="18" charset="0"/>
                <a:cs typeface="Times New Roman" pitchFamily="18" charset="0"/>
              </a:rPr>
              <a:t>Сап-сары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яфраклар</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err="1" smtClean="0">
                <a:latin typeface="Times New Roman" pitchFamily="18" charset="0"/>
                <a:cs typeface="Times New Roman" pitchFamily="18" charset="0"/>
              </a:rPr>
              <a:t>Җиргә сибелде</a:t>
            </a:r>
            <a:r>
              <a:rPr lang="ru-RU" sz="1600" dirty="0" smtClean="0">
                <a:latin typeface="Times New Roman" pitchFamily="18" charset="0"/>
                <a:cs typeface="Times New Roman" pitchFamily="18" charset="0"/>
              </a:rPr>
              <a:t>.</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t>
            </a:r>
            <a:r>
              <a:rPr lang="ru-RU" sz="1600" b="1" i="1" dirty="0" err="1" smtClean="0">
                <a:latin typeface="Times New Roman" pitchFamily="18" charset="0"/>
                <a:cs typeface="Times New Roman" pitchFamily="18" charset="0"/>
              </a:rPr>
              <a:t>Әхмәт Ерикәй</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endParaRPr lang="ru-RU" sz="1600" dirty="0" smtClean="0">
              <a:latin typeface="Times New Roman" pitchFamily="18" charset="0"/>
              <a:cs typeface="Times New Roman" pitchFamily="18" charset="0"/>
            </a:endParaRPr>
          </a:p>
          <a:p>
            <a:r>
              <a:rPr lang="ru-RU" sz="1600" b="1" dirty="0" smtClean="0">
                <a:solidFill>
                  <a:srgbClr val="FF0000"/>
                </a:solidFill>
                <a:latin typeface="Times New Roman" pitchFamily="18" charset="0"/>
                <a:cs typeface="Times New Roman" pitchFamily="18" charset="0"/>
              </a:rPr>
              <a:t>                  </a:t>
            </a:r>
            <a:r>
              <a:rPr lang="ru-RU" sz="1600" b="1" dirty="0" err="1" smtClean="0">
                <a:solidFill>
                  <a:srgbClr val="FF0000"/>
                </a:solidFill>
                <a:latin typeface="Times New Roman" pitchFamily="18" charset="0"/>
                <a:cs typeface="Times New Roman" pitchFamily="18" charset="0"/>
              </a:rPr>
              <a:t>Кошлар</a:t>
            </a:r>
            <a:r>
              <a:rPr lang="ru-RU" sz="1600" b="1" dirty="0" smtClean="0">
                <a:solidFill>
                  <a:srgbClr val="FF0000"/>
                </a:solidFill>
                <a:latin typeface="Times New Roman" pitchFamily="18" charset="0"/>
                <a:cs typeface="Times New Roman" pitchFamily="18" charset="0"/>
              </a:rPr>
              <a:t> </a:t>
            </a:r>
            <a:r>
              <a:rPr lang="ru-RU" sz="1600" b="1" dirty="0" err="1" smtClean="0">
                <a:solidFill>
                  <a:srgbClr val="FF0000"/>
                </a:solidFill>
                <a:latin typeface="Times New Roman" pitchFamily="18" charset="0"/>
                <a:cs typeface="Times New Roman" pitchFamily="18" charset="0"/>
              </a:rPr>
              <a:t>киткәндә</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Сыерчыгым</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нигә китәсең?</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err="1" smtClean="0">
                <a:latin typeface="Times New Roman" pitchFamily="18" charset="0"/>
                <a:cs typeface="Times New Roman" pitchFamily="18" charset="0"/>
              </a:rPr>
              <a:t>Сагынырмын</a:t>
            </a:r>
            <a:r>
              <a:rPr lang="ru-RU" sz="1600" dirty="0" smtClean="0">
                <a:latin typeface="Times New Roman" pitchFamily="18" charset="0"/>
                <a:cs typeface="Times New Roman" pitchFamily="18" charset="0"/>
              </a:rPr>
              <a:t> сине, </a:t>
            </a:r>
            <a:r>
              <a:rPr lang="ru-RU" sz="1600" dirty="0" err="1" smtClean="0">
                <a:latin typeface="Times New Roman" pitchFamily="18" charset="0"/>
                <a:cs typeface="Times New Roman" pitchFamily="18" charset="0"/>
              </a:rPr>
              <a:t>киткәчтен.</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Көз җитте </a:t>
            </a:r>
            <a:r>
              <a:rPr lang="ru-RU" sz="1600" dirty="0" smtClean="0">
                <a:latin typeface="Times New Roman" pitchFamily="18" charset="0"/>
                <a:cs typeface="Times New Roman" pitchFamily="18" charset="0"/>
              </a:rPr>
              <a:t>бит </a:t>
            </a:r>
            <a:r>
              <a:rPr lang="ru-RU" sz="1600" dirty="0" err="1" smtClean="0">
                <a:latin typeface="Times New Roman" pitchFamily="18" charset="0"/>
                <a:cs typeface="Times New Roman" pitchFamily="18" charset="0"/>
              </a:rPr>
              <a:t>инде</a:t>
            </a:r>
            <a:r>
              <a:rPr lang="ru-RU" sz="1600" dirty="0" smtClean="0">
                <a:latin typeface="Times New Roman" pitchFamily="18" charset="0"/>
                <a:cs typeface="Times New Roman" pitchFamily="18" charset="0"/>
              </a:rPr>
              <a:t>, мин </a:t>
            </a:r>
            <a:r>
              <a:rPr lang="ru-RU" sz="1600" dirty="0" err="1" smtClean="0">
                <a:latin typeface="Times New Roman" pitchFamily="18" charset="0"/>
                <a:cs typeface="Times New Roman" pitchFamily="18" charset="0"/>
              </a:rPr>
              <a:t>туңам</a:t>
            </a:r>
            <a:r>
              <a:rPr lang="ru-RU" sz="1600" dirty="0" smtClean="0">
                <a:latin typeface="Times New Roman" pitchFamily="18" charset="0"/>
                <a:cs typeface="Times New Roman" pitchFamily="18" charset="0"/>
              </a:rPr>
              <a:t>,</a:t>
            </a:r>
            <a:br>
              <a:rPr lang="ru-RU" sz="1600" dirty="0" smtClean="0">
                <a:latin typeface="Times New Roman" pitchFamily="18" charset="0"/>
                <a:cs typeface="Times New Roman" pitchFamily="18" charset="0"/>
              </a:rPr>
            </a:br>
            <a:r>
              <a:rPr lang="ru-RU" sz="1600" dirty="0" err="1" smtClean="0">
                <a:latin typeface="Times New Roman" pitchFamily="18" charset="0"/>
                <a:cs typeface="Times New Roman" pitchFamily="18" charset="0"/>
              </a:rPr>
              <a:t>Килгән </a:t>
            </a:r>
            <a:r>
              <a:rPr lang="ru-RU" sz="1600" dirty="0" smtClean="0">
                <a:latin typeface="Times New Roman" pitchFamily="18" charset="0"/>
                <a:cs typeface="Times New Roman" pitchFamily="18" charset="0"/>
              </a:rPr>
              <a:t>идем </a:t>
            </a:r>
            <a:r>
              <a:rPr lang="ru-RU" sz="1600" dirty="0" err="1" smtClean="0">
                <a:latin typeface="Times New Roman" pitchFamily="18" charset="0"/>
                <a:cs typeface="Times New Roman" pitchFamily="18" charset="0"/>
              </a:rPr>
              <a:t>җәйге костюмнан</a:t>
            </a:r>
            <a:r>
              <a:rPr lang="ru-RU" sz="1600" dirty="0" smtClean="0">
                <a:latin typeface="Times New Roman" pitchFamily="18" charset="0"/>
                <a:cs typeface="Times New Roman" pitchFamily="18" charset="0"/>
              </a:rPr>
              <a:t>.</a:t>
            </a:r>
          </a:p>
          <a:p>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t>
            </a:r>
            <a:r>
              <a:rPr lang="ru-RU" sz="1600" b="1" i="1" dirty="0" err="1" smtClean="0">
                <a:latin typeface="Times New Roman" pitchFamily="18" charset="0"/>
                <a:cs typeface="Times New Roman" pitchFamily="18" charset="0"/>
              </a:rPr>
              <a:t>Бари</a:t>
            </a:r>
            <a:r>
              <a:rPr lang="ru-RU" sz="1600" b="1" i="1" dirty="0" smtClean="0">
                <a:latin typeface="Times New Roman" pitchFamily="18" charset="0"/>
                <a:cs typeface="Times New Roman" pitchFamily="18" charset="0"/>
              </a:rPr>
              <a:t> </a:t>
            </a:r>
            <a:r>
              <a:rPr lang="ru-RU" sz="1600" b="1" i="1" dirty="0" err="1" smtClean="0">
                <a:latin typeface="Times New Roman" pitchFamily="18" charset="0"/>
                <a:cs typeface="Times New Roman" pitchFamily="18" charset="0"/>
              </a:rPr>
              <a:t>Рәхмәт</a:t>
            </a:r>
            <a:endParaRPr lang="ru-RU" sz="1200" dirty="0">
              <a:latin typeface="Times New Roman" pitchFamily="18" charset="0"/>
              <a:cs typeface="Times New Roman" pitchFamily="18" charset="0"/>
            </a:endParaRPr>
          </a:p>
        </p:txBody>
      </p:sp>
      <p:sp>
        <p:nvSpPr>
          <p:cNvPr id="5" name="Прямоугольник 4"/>
          <p:cNvSpPr/>
          <p:nvPr/>
        </p:nvSpPr>
        <p:spPr>
          <a:xfrm>
            <a:off x="594246" y="4500637"/>
            <a:ext cx="4032448" cy="1877437"/>
          </a:xfrm>
          <a:prstGeom prst="rect">
            <a:avLst/>
          </a:prstGeom>
        </p:spPr>
        <p:txBody>
          <a:bodyPr wrap="square">
            <a:spAutoFit/>
          </a:bodyPr>
          <a:lstStyle/>
          <a:p>
            <a:r>
              <a:rPr lang="ru-RU" sz="2000" b="1" dirty="0" err="1" smtClean="0">
                <a:solidFill>
                  <a:srgbClr val="FF0000"/>
                </a:solidFill>
              </a:rPr>
              <a:t>Көз</a:t>
            </a:r>
            <a:r>
              <a:rPr lang="ru-RU" sz="2000" dirty="0" smtClean="0"/>
              <a:t/>
            </a:r>
            <a:br>
              <a:rPr lang="ru-RU" sz="2000" dirty="0" smtClean="0"/>
            </a:br>
            <a:r>
              <a:rPr lang="ru-RU" sz="1600" dirty="0" err="1" smtClean="0">
                <a:latin typeface="Times New Roman" pitchFamily="18" charset="0"/>
                <a:cs typeface="Times New Roman" pitchFamily="18" charset="0"/>
              </a:rPr>
              <a:t>Күрәмсез, дусларым</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көз килде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тышта</a:t>
            </a:r>
            <a:r>
              <a:rPr lang="ru-RU" sz="1600" dirty="0" smtClean="0">
                <a:latin typeface="Times New Roman" pitchFamily="18" charset="0"/>
                <a:cs typeface="Times New Roman" pitchFamily="18" charset="0"/>
              </a:rPr>
              <a:t>;</a:t>
            </a:r>
            <a:br>
              <a:rPr lang="ru-RU" sz="1600" dirty="0" smtClean="0">
                <a:latin typeface="Times New Roman" pitchFamily="18" charset="0"/>
                <a:cs typeface="Times New Roman" pitchFamily="18" charset="0"/>
              </a:rPr>
            </a:br>
            <a:r>
              <a:rPr lang="ru-RU" sz="1600" dirty="0" err="1" smtClean="0">
                <a:latin typeface="Times New Roman" pitchFamily="18" charset="0"/>
                <a:cs typeface="Times New Roman" pitchFamily="18" charset="0"/>
              </a:rPr>
              <a:t>Озак</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тормас</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килер</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ак</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тунлы</a:t>
            </a:r>
            <a:r>
              <a:rPr lang="ru-RU" sz="1600" dirty="0" smtClean="0">
                <a:latin typeface="Times New Roman" pitchFamily="18" charset="0"/>
                <a:cs typeface="Times New Roman" pitchFamily="18" charset="0"/>
              </a:rPr>
              <a:t> кыш та.</a:t>
            </a:r>
            <a:br>
              <a:rPr lang="ru-RU" sz="1600" dirty="0" smtClean="0">
                <a:latin typeface="Times New Roman" pitchFamily="18" charset="0"/>
                <a:cs typeface="Times New Roman" pitchFamily="18" charset="0"/>
              </a:rPr>
            </a:br>
            <a:r>
              <a:rPr lang="ru-RU" sz="1600" dirty="0" err="1" smtClean="0">
                <a:latin typeface="Times New Roman" pitchFamily="18" charset="0"/>
                <a:cs typeface="Times New Roman" pitchFamily="18" charset="0"/>
              </a:rPr>
              <a:t>Китә башлады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бездән инде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кошлар</a:t>
            </a:r>
            <a:r>
              <a:rPr lang="ru-RU" sz="1600" dirty="0" smtClean="0">
                <a:latin typeface="Times New Roman" pitchFamily="18" charset="0"/>
                <a:cs typeface="Times New Roman" pitchFamily="18" charset="0"/>
              </a:rPr>
              <a:t>;</a:t>
            </a:r>
            <a:br>
              <a:rPr lang="ru-RU" sz="1600" dirty="0" smtClean="0">
                <a:latin typeface="Times New Roman" pitchFamily="18" charset="0"/>
                <a:cs typeface="Times New Roman" pitchFamily="18" charset="0"/>
              </a:rPr>
            </a:br>
            <a:r>
              <a:rPr lang="ru-RU" sz="1600" dirty="0" err="1" smtClean="0">
                <a:latin typeface="Times New Roman" pitchFamily="18" charset="0"/>
                <a:cs typeface="Times New Roman" pitchFamily="18" charset="0"/>
              </a:rPr>
              <a:t>Алар</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бездән ерак</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җирләрдә кышлар</a:t>
            </a:r>
            <a:r>
              <a:rPr lang="ru-RU" sz="1600" dirty="0" smtClean="0">
                <a:latin typeface="Times New Roman" pitchFamily="18" charset="0"/>
                <a:cs typeface="Times New Roman" pitchFamily="18" charset="0"/>
              </a:rPr>
              <a:t>.</a:t>
            </a:r>
            <a:br>
              <a:rPr lang="ru-RU" sz="1600" dirty="0" smtClean="0">
                <a:latin typeface="Times New Roman" pitchFamily="18" charset="0"/>
                <a:cs typeface="Times New Roman" pitchFamily="18" charset="0"/>
              </a:rPr>
            </a:br>
            <a:endParaRPr lang="ru-RU" sz="1600" dirty="0" smtClean="0">
              <a:latin typeface="Times New Roman" pitchFamily="18" charset="0"/>
              <a:cs typeface="Times New Roman" pitchFamily="18" charset="0"/>
            </a:endParaRPr>
          </a:p>
          <a:p>
            <a:r>
              <a:rPr lang="ru-RU" sz="1600" b="1" i="1" dirty="0" smtClean="0">
                <a:latin typeface="Times New Roman" pitchFamily="18" charset="0"/>
                <a:cs typeface="Times New Roman" pitchFamily="18" charset="0"/>
              </a:rPr>
              <a:t>                                    </a:t>
            </a:r>
            <a:r>
              <a:rPr lang="ru-RU" sz="1600" b="1" i="1" dirty="0" err="1" smtClean="0">
                <a:latin typeface="Times New Roman" pitchFamily="18" charset="0"/>
                <a:cs typeface="Times New Roman" pitchFamily="18" charset="0"/>
              </a:rPr>
              <a:t>Габдулла</a:t>
            </a:r>
            <a:r>
              <a:rPr lang="ru-RU" sz="1600" b="1" i="1" dirty="0" smtClean="0">
                <a:latin typeface="Times New Roman" pitchFamily="18" charset="0"/>
                <a:cs typeface="Times New Roman" pitchFamily="18" charset="0"/>
              </a:rPr>
              <a:t> Тукай</a:t>
            </a:r>
            <a:endParaRPr lang="ru-RU" sz="1600" dirty="0">
              <a:latin typeface="Times New Roman" pitchFamily="18" charset="0"/>
              <a:cs typeface="Times New Roman" pitchFamily="18" charset="0"/>
            </a:endParaRPr>
          </a:p>
        </p:txBody>
      </p:sp>
      <p:pic>
        <p:nvPicPr>
          <p:cNvPr id="7170" name="Picture 2" descr="http://sabantuyjournal.ru/wp-content/uploads/2018/09/%D0%BA%D0%BE%D0%B76.jpg"/>
          <p:cNvPicPr>
            <a:picLocks noChangeAspect="1" noChangeArrowheads="1"/>
          </p:cNvPicPr>
          <p:nvPr/>
        </p:nvPicPr>
        <p:blipFill>
          <a:blip r:embed="rId3" cstate="print"/>
          <a:srcRect/>
          <a:stretch>
            <a:fillRect/>
          </a:stretch>
        </p:blipFill>
        <p:spPr bwMode="auto">
          <a:xfrm rot="461643">
            <a:off x="4170241" y="4043384"/>
            <a:ext cx="2984175" cy="1987461"/>
          </a:xfrm>
          <a:prstGeom prst="rect">
            <a:avLst/>
          </a:prstGeom>
          <a:ln>
            <a:noFill/>
          </a:ln>
          <a:effectLst>
            <a:softEdge rad="112500"/>
          </a:effectLst>
        </p:spPr>
      </p:pic>
      <p:sp>
        <p:nvSpPr>
          <p:cNvPr id="7" name="Прямоугольник 6"/>
          <p:cNvSpPr/>
          <p:nvPr/>
        </p:nvSpPr>
        <p:spPr>
          <a:xfrm>
            <a:off x="4050631" y="324173"/>
            <a:ext cx="3384376" cy="1569660"/>
          </a:xfrm>
          <a:prstGeom prst="rect">
            <a:avLst/>
          </a:prstGeom>
        </p:spPr>
        <p:txBody>
          <a:bodyPr wrap="square">
            <a:spAutoFit/>
          </a:bodyPr>
          <a:lstStyle/>
          <a:p>
            <a:r>
              <a:rPr lang="ru-RU" sz="1600" b="1" dirty="0" smtClean="0">
                <a:solidFill>
                  <a:srgbClr val="FF0000"/>
                </a:solidFill>
                <a:latin typeface="Times New Roman" pitchFamily="18" charset="0"/>
                <a:cs typeface="Times New Roman" pitchFamily="18" charset="0"/>
              </a:rPr>
              <a:t>Осень.</a:t>
            </a:r>
          </a:p>
          <a:p>
            <a:r>
              <a:rPr lang="ru-RU" sz="1600" dirty="0" smtClean="0">
                <a:latin typeface="Times New Roman" pitchFamily="18" charset="0"/>
                <a:cs typeface="Times New Roman" pitchFamily="18" charset="0"/>
              </a:rPr>
              <a:t>Осень пришла. Трава </a:t>
            </a:r>
            <a:r>
              <a:rPr lang="ru-RU" sz="1600" dirty="0" err="1" smtClean="0">
                <a:latin typeface="Times New Roman" pitchFamily="18" charset="0"/>
                <a:cs typeface="Times New Roman" pitchFamily="18" charset="0"/>
              </a:rPr>
              <a:t>Пожелтела,завяла</a:t>
            </a:r>
            <a:r>
              <a:rPr lang="ru-RU" sz="1600" dirty="0" smtClean="0">
                <a:latin typeface="Times New Roman" pitchFamily="18" charset="0"/>
                <a:cs typeface="Times New Roman" pitchFamily="18" charset="0"/>
              </a:rPr>
              <a:t>.</a:t>
            </a:r>
          </a:p>
          <a:p>
            <a:r>
              <a:rPr lang="ru-RU" sz="1600" dirty="0" smtClean="0">
                <a:latin typeface="Times New Roman" pitchFamily="18" charset="0"/>
                <a:cs typeface="Times New Roman" pitchFamily="18" charset="0"/>
              </a:rPr>
              <a:t> Желтые -</a:t>
            </a:r>
            <a:r>
              <a:rPr lang="ru-RU" sz="1600" dirty="0" err="1" smtClean="0">
                <a:latin typeface="Times New Roman" pitchFamily="18" charset="0"/>
                <a:cs typeface="Times New Roman" pitchFamily="18" charset="0"/>
              </a:rPr>
              <a:t>прижелтые</a:t>
            </a:r>
            <a:r>
              <a:rPr lang="ru-RU" sz="1600" dirty="0" smtClean="0">
                <a:latin typeface="Times New Roman" pitchFamily="18" charset="0"/>
                <a:cs typeface="Times New Roman" pitchFamily="18" charset="0"/>
              </a:rPr>
              <a:t>  листья Посыпана вся  земля.</a:t>
            </a:r>
          </a:p>
          <a:p>
            <a:r>
              <a:rPr lang="ru-RU" sz="1600" dirty="0" smtClean="0">
                <a:latin typeface="Times New Roman" pitchFamily="18" charset="0"/>
                <a:cs typeface="Times New Roman" pitchFamily="18" charset="0"/>
              </a:rPr>
              <a:t>                     </a:t>
            </a:r>
            <a:r>
              <a:rPr lang="ru-RU" sz="1600" b="1" dirty="0" err="1" smtClean="0">
                <a:latin typeface="Times New Roman" pitchFamily="18" charset="0"/>
                <a:cs typeface="Times New Roman" pitchFamily="18" charset="0"/>
              </a:rPr>
              <a:t>А.Ерикай</a:t>
            </a:r>
            <a:r>
              <a:rPr lang="ru-RU" sz="1600" b="1" dirty="0" smtClean="0">
                <a:latin typeface="Times New Roman" pitchFamily="18" charset="0"/>
                <a:cs typeface="Times New Roman" pitchFamily="18" charset="0"/>
              </a:rPr>
              <a:t>.</a:t>
            </a:r>
            <a:endParaRPr lang="ru-RU" sz="1600" b="1" dirty="0">
              <a:latin typeface="Times New Roman" pitchFamily="18" charset="0"/>
              <a:cs typeface="Times New Roman" pitchFamily="18" charset="0"/>
            </a:endParaRPr>
          </a:p>
        </p:txBody>
      </p:sp>
      <p:sp>
        <p:nvSpPr>
          <p:cNvPr id="8" name="Rectangle 1"/>
          <p:cNvSpPr>
            <a:spLocks noChangeArrowheads="1"/>
          </p:cNvSpPr>
          <p:nvPr/>
        </p:nvSpPr>
        <p:spPr bwMode="auto">
          <a:xfrm>
            <a:off x="306214" y="30777"/>
            <a:ext cx="2808000" cy="460922"/>
          </a:xfrm>
          <a:prstGeom prst="rect">
            <a:avLst/>
          </a:prstGeom>
          <a:noFill/>
          <a:ln w="9525">
            <a:noFill/>
            <a:miter lim="800000"/>
            <a:headEnd/>
            <a:tailEnd/>
          </a:ln>
          <a:effectLst/>
        </p:spPr>
        <p:txBody>
          <a:bodyPr vert="horz" wrap="square" lIns="90702" tIns="45352" rIns="90702" bIns="45352" numCol="1" anchor="ctr" anchorCtr="0" compatLnSpc="1">
            <a:prstTxWarp prst="textNoShape">
              <a:avLst/>
            </a:prstTxWarp>
            <a:spAutoFit/>
          </a:bodyPr>
          <a:lstStyle/>
          <a:p>
            <a:pPr algn="ctr" defTabSz="907026" fontAlgn="base">
              <a:spcBef>
                <a:spcPct val="0"/>
              </a:spcBef>
              <a:spcAft>
                <a:spcPct val="0"/>
              </a:spcAft>
            </a:pPr>
            <a:r>
              <a:rPr lang="tt-RU" sz="2400" dirty="0" smtClean="0">
                <a:solidFill>
                  <a:srgbClr val="FF0000"/>
                </a:solidFill>
                <a:latin typeface="Monotype Corsiva" pitchFamily="66" charset="0"/>
                <a:cs typeface="Arial" pitchFamily="34" charset="0"/>
              </a:rPr>
              <a:t>Шигърият бите.</a:t>
            </a:r>
            <a:endParaRPr lang="ru-RU" sz="1600" dirty="0">
              <a:solidFill>
                <a:srgbClr val="FF0000"/>
              </a:solidFill>
              <a:latin typeface="Arial" pitchFamily="34" charset="0"/>
              <a:cs typeface="Arial" pitchFamily="34" charset="0"/>
            </a:endParaRPr>
          </a:p>
        </p:txBody>
      </p:sp>
      <p:sp>
        <p:nvSpPr>
          <p:cNvPr id="9" name="Прямоугольник 8"/>
          <p:cNvSpPr/>
          <p:nvPr/>
        </p:nvSpPr>
        <p:spPr>
          <a:xfrm>
            <a:off x="4122638" y="2196381"/>
            <a:ext cx="3312368" cy="1892826"/>
          </a:xfrm>
          <a:prstGeom prst="rect">
            <a:avLst/>
          </a:prstGeom>
        </p:spPr>
        <p:txBody>
          <a:bodyPr wrap="square">
            <a:spAutoFit/>
          </a:bodyPr>
          <a:lstStyle/>
          <a:p>
            <a:pPr algn="ctr"/>
            <a:r>
              <a:rPr lang="ru-RU" b="1" dirty="0" smtClean="0">
                <a:solidFill>
                  <a:srgbClr val="FF0000"/>
                </a:solidFill>
              </a:rPr>
              <a:t>    </a:t>
            </a:r>
            <a:r>
              <a:rPr lang="ru-RU" sz="1600" b="1" dirty="0" smtClean="0">
                <a:solidFill>
                  <a:srgbClr val="FF0000"/>
                </a:solidFill>
                <a:latin typeface="Times New Roman" pitchFamily="18" charset="0"/>
                <a:cs typeface="Times New Roman" pitchFamily="18" charset="0"/>
              </a:rPr>
              <a:t>Когда  птицы  улетают.</a:t>
            </a:r>
          </a:p>
          <a:p>
            <a:pPr>
              <a:buFontTx/>
              <a:buChar char="-"/>
            </a:pPr>
            <a:r>
              <a:rPr lang="ru-RU" sz="1600" dirty="0" smtClean="0">
                <a:latin typeface="Times New Roman" pitchFamily="18" charset="0"/>
                <a:cs typeface="Times New Roman" pitchFamily="18" charset="0"/>
              </a:rPr>
              <a:t>Скворец мой, зачем улетаешь?</a:t>
            </a:r>
          </a:p>
          <a:p>
            <a:r>
              <a:rPr lang="ru-RU" sz="1600" dirty="0" smtClean="0">
                <a:latin typeface="Times New Roman" pitchFamily="18" charset="0"/>
                <a:cs typeface="Times New Roman" pitchFamily="18" charset="0"/>
              </a:rPr>
              <a:t>Буду сильно скучать я по тебе . </a:t>
            </a:r>
          </a:p>
          <a:p>
            <a:pPr>
              <a:buFontTx/>
              <a:buChar char="-"/>
            </a:pPr>
            <a:r>
              <a:rPr lang="ru-RU" sz="1600" dirty="0" smtClean="0">
                <a:latin typeface="Times New Roman" pitchFamily="18" charset="0"/>
                <a:cs typeface="Times New Roman" pitchFamily="18" charset="0"/>
              </a:rPr>
              <a:t>- Осень же пришла, я замерзну, Прилетела  я в летнем костюме.</a:t>
            </a:r>
          </a:p>
          <a:p>
            <a:pPr lvl="4"/>
            <a:r>
              <a:rPr lang="ru-RU" sz="1600" dirty="0" smtClean="0">
                <a:latin typeface="Times New Roman" pitchFamily="18" charset="0"/>
                <a:cs typeface="Times New Roman" pitchFamily="18" charset="0"/>
              </a:rPr>
              <a:t>                                                                   </a:t>
            </a:r>
            <a:r>
              <a:rPr lang="ru-RU" sz="1600" b="1" dirty="0" err="1" smtClean="0">
                <a:latin typeface="Times New Roman" pitchFamily="18" charset="0"/>
                <a:cs typeface="Times New Roman" pitchFamily="18" charset="0"/>
              </a:rPr>
              <a:t>Б.Рахмат</a:t>
            </a:r>
            <a:r>
              <a:rPr lang="ru-RU" sz="1600" b="1" dirty="0" smtClean="0">
                <a:latin typeface="Times New Roman" pitchFamily="18" charset="0"/>
                <a:cs typeface="Times New Roman" pitchFamily="18" charset="0"/>
              </a:rPr>
              <a:t>.</a:t>
            </a:r>
            <a:endParaRPr lang="ru-RU" sz="1600" b="1" dirty="0">
              <a:latin typeface="Times New Roman" pitchFamily="18" charset="0"/>
              <a:cs typeface="Times New Roman" pitchFamily="18" charset="0"/>
            </a:endParaRPr>
          </a:p>
        </p:txBody>
      </p:sp>
      <p:sp>
        <p:nvSpPr>
          <p:cNvPr id="10" name="Прямоугольник 9"/>
          <p:cNvSpPr/>
          <p:nvPr/>
        </p:nvSpPr>
        <p:spPr>
          <a:xfrm>
            <a:off x="3258542" y="6372845"/>
            <a:ext cx="5472608" cy="1569660"/>
          </a:xfrm>
          <a:prstGeom prst="rect">
            <a:avLst/>
          </a:prstGeom>
        </p:spPr>
        <p:txBody>
          <a:bodyPr wrap="square">
            <a:spAutoFit/>
          </a:bodyPr>
          <a:lstStyle/>
          <a:p>
            <a:r>
              <a:rPr lang="ru-RU" sz="1600" b="1" dirty="0" smtClean="0">
                <a:solidFill>
                  <a:srgbClr val="FF0000"/>
                </a:solidFill>
                <a:latin typeface="Times New Roman" pitchFamily="18" charset="0"/>
                <a:cs typeface="Times New Roman" pitchFamily="18" charset="0"/>
              </a:rPr>
              <a:t>                              Осень</a:t>
            </a:r>
            <a:r>
              <a:rPr lang="tt-RU" sz="1600" dirty="0" smtClean="0">
                <a:solidFill>
                  <a:srgbClr val="FF0000"/>
                </a:solidFill>
                <a:latin typeface="Times New Roman" pitchFamily="18" charset="0"/>
                <a:cs typeface="Times New Roman" pitchFamily="18" charset="0"/>
              </a:rPr>
              <a:t>.</a:t>
            </a:r>
            <a:endParaRPr lang="ru-RU" sz="1600" dirty="0" smtClean="0">
              <a:solidFill>
                <a:srgbClr val="FF0000"/>
              </a:solidFill>
              <a:latin typeface="Times New Roman" pitchFamily="18" charset="0"/>
              <a:cs typeface="Times New Roman" pitchFamily="18" charset="0"/>
            </a:endParaRPr>
          </a:p>
          <a:p>
            <a:r>
              <a:rPr lang="ru-RU" sz="1600" dirty="0" smtClean="0">
                <a:latin typeface="Times New Roman" pitchFamily="18" charset="0"/>
                <a:cs typeface="Times New Roman" pitchFamily="18" charset="0"/>
              </a:rPr>
              <a:t>Видимо, друзья, осень пришла на улице,</a:t>
            </a:r>
          </a:p>
          <a:p>
            <a:r>
              <a:rPr lang="ru-RU" sz="1600" dirty="0" smtClean="0">
                <a:latin typeface="Times New Roman" pitchFamily="18" charset="0"/>
                <a:cs typeface="Times New Roman" pitchFamily="18" charset="0"/>
              </a:rPr>
              <a:t> Вскоре , придет    белоснежная  зима .</a:t>
            </a:r>
          </a:p>
          <a:p>
            <a:r>
              <a:rPr lang="ru-RU" sz="1600" dirty="0" smtClean="0">
                <a:latin typeface="Times New Roman" pitchFamily="18" charset="0"/>
                <a:cs typeface="Times New Roman" pitchFamily="18" charset="0"/>
              </a:rPr>
              <a:t>Уже начали улетать  от нас птицы, </a:t>
            </a:r>
          </a:p>
          <a:p>
            <a:r>
              <a:rPr lang="ru-RU" sz="1600" dirty="0" smtClean="0">
                <a:latin typeface="Times New Roman" pitchFamily="18" charset="0"/>
                <a:cs typeface="Times New Roman" pitchFamily="18" charset="0"/>
              </a:rPr>
              <a:t>Зимовать от нас в далекие  края   .</a:t>
            </a:r>
          </a:p>
          <a:p>
            <a:r>
              <a:rPr lang="ru-RU" sz="1600" dirty="0" smtClean="0">
                <a:latin typeface="Times New Roman" pitchFamily="18" charset="0"/>
                <a:cs typeface="Times New Roman" pitchFamily="18" charset="0"/>
              </a:rPr>
              <a:t>                                                 Г.Тукай.</a:t>
            </a:r>
            <a:endParaRPr lang="ru-RU" sz="16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http://az.tatarstan.ru/file/%D0%91%D0%B5%D0%B7%D1%8B%D0%BC%D1%8F%D0%BD%D0%BD%D1%8B%D0%B92(73).jpg"/>
          <p:cNvPicPr/>
          <p:nvPr/>
        </p:nvPicPr>
        <p:blipFill>
          <a:blip r:embed="rId2" cstate="print">
            <a:clrChange>
              <a:clrFrom>
                <a:srgbClr val="FFFFFF"/>
              </a:clrFrom>
              <a:clrTo>
                <a:srgbClr val="FFFFFF">
                  <a:alpha val="0"/>
                </a:srgbClr>
              </a:clrTo>
            </a:clrChange>
            <a:lum bright="-10000" contrast="30000"/>
          </a:blip>
          <a:srcRect l="1737" t="5874" r="4138" b="24773"/>
          <a:stretch>
            <a:fillRect/>
          </a:stretch>
        </p:blipFill>
        <p:spPr bwMode="auto">
          <a:xfrm>
            <a:off x="1170310" y="9541198"/>
            <a:ext cx="5112568" cy="1044252"/>
          </a:xfrm>
          <a:prstGeom prst="rect">
            <a:avLst/>
          </a:prstGeom>
          <a:noFill/>
          <a:ln w="9525">
            <a:noFill/>
            <a:miter lim="800000"/>
            <a:headEnd/>
            <a:tailEnd/>
          </a:ln>
        </p:spPr>
      </p:pic>
      <p:sp>
        <p:nvSpPr>
          <p:cNvPr id="11" name="TextBox 10"/>
          <p:cNvSpPr txBox="1"/>
          <p:nvPr/>
        </p:nvSpPr>
        <p:spPr>
          <a:xfrm>
            <a:off x="1098302" y="0"/>
            <a:ext cx="6048672" cy="738664"/>
          </a:xfrm>
          <a:prstGeom prst="rect">
            <a:avLst/>
          </a:prstGeom>
          <a:noFill/>
        </p:spPr>
        <p:txBody>
          <a:bodyPr wrap="square" rtlCol="0">
            <a:spAutoFit/>
          </a:bodyPr>
          <a:lstStyle/>
          <a:p>
            <a:r>
              <a:rPr lang="tt-RU" b="1" dirty="0" smtClean="0">
                <a:solidFill>
                  <a:srgbClr val="FF0000"/>
                </a:solidFill>
              </a:rPr>
              <a:t>Татар теле буенча үткән материалны ныгыту өчен гамәлгә ашырылган  безнең  автор уеннарыбыз.</a:t>
            </a:r>
            <a:endParaRPr lang="ru-RU" b="1" dirty="0">
              <a:solidFill>
                <a:srgbClr val="FF0000"/>
              </a:solidFill>
            </a:endParaRPr>
          </a:p>
        </p:txBody>
      </p:sp>
      <p:sp>
        <p:nvSpPr>
          <p:cNvPr id="10" name="Прямоугольник 9"/>
          <p:cNvSpPr/>
          <p:nvPr/>
        </p:nvSpPr>
        <p:spPr>
          <a:xfrm>
            <a:off x="810270" y="900237"/>
            <a:ext cx="6480720" cy="1169551"/>
          </a:xfrm>
          <a:prstGeom prst="rect">
            <a:avLst/>
          </a:prstGeom>
        </p:spPr>
        <p:txBody>
          <a:bodyPr wrap="square">
            <a:spAutoFit/>
          </a:bodyPr>
          <a:lstStyle/>
          <a:p>
            <a:r>
              <a:rPr lang="ru-RU" sz="1400" dirty="0" smtClean="0">
                <a:latin typeface="Times New Roman" pitchFamily="18" charset="0"/>
                <a:cs typeface="Times New Roman" pitchFamily="18" charset="0"/>
              </a:rPr>
              <a:t>Рус </a:t>
            </a:r>
            <a:r>
              <a:rPr lang="ru-RU" sz="1400" dirty="0" err="1" smtClean="0">
                <a:latin typeface="Times New Roman" pitchFamily="18" charset="0"/>
                <a:cs typeface="Times New Roman" pitchFamily="18" charset="0"/>
              </a:rPr>
              <a:t>телле</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балаларны</a:t>
            </a:r>
            <a:r>
              <a:rPr lang="ru-RU" sz="1400" dirty="0" smtClean="0">
                <a:latin typeface="Times New Roman" pitchFamily="18" charset="0"/>
                <a:cs typeface="Times New Roman" pitchFamily="18" charset="0"/>
              </a:rPr>
              <a:t> татар </a:t>
            </a:r>
            <a:r>
              <a:rPr lang="ru-RU" sz="1400" dirty="0" err="1" smtClean="0">
                <a:latin typeface="Times New Roman" pitchFamily="18" charset="0"/>
                <a:cs typeface="Times New Roman" pitchFamily="18" charset="0"/>
              </a:rPr>
              <a:t>теленә өйрәтү буенча</a:t>
            </a:r>
            <a:r>
              <a:rPr lang="ru-RU" sz="1400" dirty="0" smtClean="0">
                <a:latin typeface="Times New Roman" pitchFamily="18" charset="0"/>
                <a:cs typeface="Times New Roman" pitchFamily="18" charset="0"/>
              </a:rPr>
              <a:t> дидактик </a:t>
            </a:r>
            <a:r>
              <a:rPr lang="ru-RU" sz="1400" dirty="0" err="1" smtClean="0">
                <a:latin typeface="Times New Roman" pitchFamily="18" charset="0"/>
                <a:cs typeface="Times New Roman" pitchFamily="18" charset="0"/>
              </a:rPr>
              <a:t>уеннарны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куллану</a:t>
            </a:r>
            <a:r>
              <a:rPr lang="ru-RU" sz="1400" dirty="0" smtClean="0">
                <a:latin typeface="Times New Roman" pitchFamily="18" charset="0"/>
                <a:cs typeface="Times New Roman" pitchFamily="18" charset="0"/>
              </a:rPr>
              <a:t> «Говорим по-татарски» 3. М. </a:t>
            </a:r>
            <a:r>
              <a:rPr lang="ru-RU" sz="1400" dirty="0" err="1" smtClean="0">
                <a:latin typeface="Times New Roman" pitchFamily="18" charset="0"/>
                <a:cs typeface="Times New Roman" pitchFamily="18" charset="0"/>
              </a:rPr>
              <a:t>Зарипова</a:t>
            </a:r>
            <a:r>
              <a:rPr lang="ru-RU" sz="1400" dirty="0" smtClean="0">
                <a:latin typeface="Times New Roman" pitchFamily="18" charset="0"/>
                <a:cs typeface="Times New Roman" pitchFamily="18" charset="0"/>
              </a:rPr>
              <a:t> «Говорим по-татарски» </a:t>
            </a:r>
            <a:r>
              <a:rPr lang="ru-RU" sz="1400" dirty="0" err="1" smtClean="0">
                <a:latin typeface="Times New Roman" pitchFamily="18" charset="0"/>
                <a:cs typeface="Times New Roman" pitchFamily="18" charset="0"/>
              </a:rPr>
              <a:t>укыту</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сыйфатын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арттырырга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мөмкинлек бирә</a:t>
            </a:r>
            <a:r>
              <a:rPr lang="ru-RU" sz="1400" dirty="0" smtClean="0">
                <a:latin typeface="Times New Roman" pitchFamily="18" charset="0"/>
                <a:cs typeface="Times New Roman" pitchFamily="18" charset="0"/>
              </a:rPr>
              <a:t>, программа </a:t>
            </a:r>
            <a:r>
              <a:rPr lang="ru-RU" sz="1400" dirty="0" err="1" smtClean="0">
                <a:latin typeface="Times New Roman" pitchFamily="18" charset="0"/>
                <a:cs typeface="Times New Roman" pitchFamily="18" charset="0"/>
              </a:rPr>
              <a:t>материалын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яхшырак</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үзләштерергә ярдәм итә</a:t>
            </a:r>
            <a:r>
              <a:rPr lang="ru-RU" sz="1400" dirty="0" smtClean="0">
                <a:latin typeface="Times New Roman" pitchFamily="18" charset="0"/>
                <a:cs typeface="Times New Roman" pitchFamily="18" charset="0"/>
              </a:rPr>
              <a:t>, татар теле </a:t>
            </a:r>
            <a:r>
              <a:rPr lang="ru-RU" sz="1400" dirty="0" err="1" smtClean="0">
                <a:latin typeface="Times New Roman" pitchFamily="18" charset="0"/>
                <a:cs typeface="Times New Roman" pitchFamily="18" charset="0"/>
              </a:rPr>
              <a:t>лексикасын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үзләштерергә</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сөйләм материалын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уен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формасында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ныгытырга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телгә </a:t>
            </a:r>
            <a:r>
              <a:rPr lang="ru-RU" sz="1400" dirty="0" smtClean="0">
                <a:latin typeface="Times New Roman" pitchFamily="18" charset="0"/>
                <a:cs typeface="Times New Roman" pitchFamily="18" charset="0"/>
              </a:rPr>
              <a:t>карата </a:t>
            </a:r>
            <a:r>
              <a:rPr lang="ru-RU" sz="1400" dirty="0" err="1" smtClean="0">
                <a:latin typeface="Times New Roman" pitchFamily="18" charset="0"/>
                <a:cs typeface="Times New Roman" pitchFamily="18" charset="0"/>
              </a:rPr>
              <a:t>кызыксынуны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сакларга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мөмкинлек бирә</a:t>
            </a:r>
            <a:r>
              <a:rPr lang="ru-RU" sz="1400" dirty="0" smtClean="0">
                <a:latin typeface="Times New Roman" pitchFamily="18" charset="0"/>
                <a:cs typeface="Times New Roman" pitchFamily="18" charset="0"/>
              </a:rPr>
              <a:t>.</a:t>
            </a:r>
            <a:endParaRPr lang="ru-RU" sz="1400" dirty="0">
              <a:latin typeface="Times New Roman" pitchFamily="18" charset="0"/>
              <a:cs typeface="Times New Roman" pitchFamily="18" charset="0"/>
            </a:endParaRPr>
          </a:p>
        </p:txBody>
      </p:sp>
      <p:pic>
        <p:nvPicPr>
          <p:cNvPr id="12" name="Рисунок 11" descr="Рисунок1.png"/>
          <p:cNvPicPr>
            <a:picLocks noChangeAspect="1"/>
          </p:cNvPicPr>
          <p:nvPr/>
        </p:nvPicPr>
        <p:blipFill>
          <a:blip r:embed="rId3" cstate="print"/>
          <a:stretch>
            <a:fillRect/>
          </a:stretch>
        </p:blipFill>
        <p:spPr>
          <a:xfrm>
            <a:off x="1674366" y="6064363"/>
            <a:ext cx="5370993" cy="3404826"/>
          </a:xfrm>
          <a:prstGeom prst="rect">
            <a:avLst/>
          </a:prstGeom>
          <a:ln>
            <a:noFill/>
          </a:ln>
          <a:effectLst>
            <a:softEdge rad="112500"/>
          </a:effectLst>
        </p:spPr>
      </p:pic>
      <p:pic>
        <p:nvPicPr>
          <p:cNvPr id="13" name="Рисунок 12" descr="DSCN3511.JPG"/>
          <p:cNvPicPr>
            <a:picLocks noChangeAspect="1"/>
          </p:cNvPicPr>
          <p:nvPr/>
        </p:nvPicPr>
        <p:blipFill>
          <a:blip r:embed="rId4" cstate="print"/>
          <a:stretch>
            <a:fillRect/>
          </a:stretch>
        </p:blipFill>
        <p:spPr>
          <a:xfrm>
            <a:off x="738262" y="2268389"/>
            <a:ext cx="5184576" cy="3888432"/>
          </a:xfrm>
          <a:prstGeom prst="rect">
            <a:avLst/>
          </a:prstGeom>
          <a:ln>
            <a:noFill/>
          </a:ln>
          <a:effectLst>
            <a:softEdge rad="112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522238" y="0"/>
            <a:ext cx="6768753"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1"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НАШИ АВТОРСКИЕ ИГРЫ ПО РЕАЛИЗАЦИИ УМК ПО ЗАКРЕПЛЕНИЮ ПРОЙДЕННОГО МАТЕРИАЛА НА ТАТАРСКОМ ЯЗЫКЕ</a:t>
            </a:r>
            <a:endParaRPr kumimoji="0" lang="ru-RU" sz="1800" b="0" i="1" u="none" strike="noStrike" cap="none" normalizeH="0" baseline="0" dirty="0" smtClean="0">
              <a:ln>
                <a:noFill/>
              </a:ln>
              <a:solidFill>
                <a:srgbClr val="FF0000"/>
              </a:solidFill>
              <a:effectLst/>
              <a:latin typeface="Arial" pitchFamily="34" charset="0"/>
              <a:cs typeface="Arial" pitchFamily="34" charset="0"/>
            </a:endParaRPr>
          </a:p>
        </p:txBody>
      </p:sp>
      <p:pic>
        <p:nvPicPr>
          <p:cNvPr id="5" name="Рисунок 4" descr="http://az.tatarstan.ru/file/%D0%91%D0%B5%D0%B7%D1%8B%D0%BC%D1%8F%D0%BD%D0%BD%D1%8B%D0%B92(73).jpg"/>
          <p:cNvPicPr/>
          <p:nvPr/>
        </p:nvPicPr>
        <p:blipFill>
          <a:blip r:embed="rId2" cstate="print">
            <a:clrChange>
              <a:clrFrom>
                <a:srgbClr val="FFFFFF"/>
              </a:clrFrom>
              <a:clrTo>
                <a:srgbClr val="FFFFFF">
                  <a:alpha val="0"/>
                </a:srgbClr>
              </a:clrTo>
            </a:clrChange>
            <a:lum bright="-10000" contrast="30000"/>
          </a:blip>
          <a:srcRect l="1737" t="5874" r="4138" b="24773"/>
          <a:stretch>
            <a:fillRect/>
          </a:stretch>
        </p:blipFill>
        <p:spPr bwMode="auto">
          <a:xfrm>
            <a:off x="738262" y="8913242"/>
            <a:ext cx="6120680" cy="1672208"/>
          </a:xfrm>
          <a:prstGeom prst="rect">
            <a:avLst/>
          </a:prstGeom>
          <a:noFill/>
          <a:ln w="9525">
            <a:noFill/>
            <a:miter lim="800000"/>
            <a:headEnd/>
            <a:tailEnd/>
          </a:ln>
        </p:spPr>
      </p:pic>
      <p:sp>
        <p:nvSpPr>
          <p:cNvPr id="8" name="Прямоугольник 7"/>
          <p:cNvSpPr/>
          <p:nvPr/>
        </p:nvSpPr>
        <p:spPr>
          <a:xfrm>
            <a:off x="810270" y="540197"/>
            <a:ext cx="6264696" cy="1169551"/>
          </a:xfrm>
          <a:prstGeom prst="rect">
            <a:avLst/>
          </a:prstGeom>
        </p:spPr>
        <p:txBody>
          <a:bodyPr wrap="square">
            <a:spAutoFit/>
          </a:bodyPr>
          <a:lstStyle/>
          <a:p>
            <a:r>
              <a:rPr lang="ru-RU" sz="1400" dirty="0" smtClean="0"/>
              <a:t>Использование дидактических игр в обучении русскоязычных детей татарскому языку по УМК </a:t>
            </a:r>
            <a:r>
              <a:rPr lang="ru-RU" sz="1400" dirty="0" err="1" smtClean="0"/>
              <a:t>З.М.Зариповой</a:t>
            </a:r>
            <a:r>
              <a:rPr lang="ru-RU" sz="1400" dirty="0" smtClean="0"/>
              <a:t> «Говорим по-татарски» позволяет повысить качество обучения, способствует лучшему усвоению программного материала, дает возможность усваивать лексику татарского языка, закрепить речевой материал в игровой форме, поддержать интерес к языку.</a:t>
            </a:r>
            <a:endParaRPr lang="ru-RU" sz="1400" dirty="0"/>
          </a:p>
        </p:txBody>
      </p:sp>
      <p:pic>
        <p:nvPicPr>
          <p:cNvPr id="10" name="Picture 2" descr="C:\Users\Пользователь\Desktop\зоональный.фото\DSCN2549.JPG"/>
          <p:cNvPicPr>
            <a:picLocks noChangeAspect="1" noChangeArrowheads="1"/>
          </p:cNvPicPr>
          <p:nvPr/>
        </p:nvPicPr>
        <p:blipFill>
          <a:blip r:embed="rId3" cstate="print"/>
          <a:srcRect r="10169"/>
          <a:stretch>
            <a:fillRect/>
          </a:stretch>
        </p:blipFill>
        <p:spPr bwMode="auto">
          <a:xfrm>
            <a:off x="738262" y="1908349"/>
            <a:ext cx="4320480" cy="3623129"/>
          </a:xfrm>
          <a:prstGeom prst="rect">
            <a:avLst/>
          </a:prstGeom>
          <a:ln>
            <a:noFill/>
          </a:ln>
          <a:effectLst>
            <a:softEdge rad="112500"/>
          </a:effectLst>
        </p:spPr>
      </p:pic>
      <p:pic>
        <p:nvPicPr>
          <p:cNvPr id="9" name="Рисунок 8"/>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2538462" y="5652765"/>
            <a:ext cx="4811610" cy="3096344"/>
          </a:xfrm>
          <a:prstGeom prst="rect">
            <a:avLst/>
          </a:prstGeom>
          <a:ln>
            <a:noFill/>
          </a:ln>
          <a:effectLst>
            <a:softEdge rad="112500"/>
          </a:effectLst>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581</TotalTime>
  <Words>2232</Words>
  <Application>Microsoft Office PowerPoint</Application>
  <PresentationFormat>Произвольный</PresentationFormat>
  <Paragraphs>145</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Ляля</dc:creator>
  <cp:lastModifiedBy>Ляля</cp:lastModifiedBy>
  <cp:revision>63</cp:revision>
  <dcterms:created xsi:type="dcterms:W3CDTF">2019-10-31T09:50:21Z</dcterms:created>
  <dcterms:modified xsi:type="dcterms:W3CDTF">2023-04-13T18:48:39Z</dcterms:modified>
</cp:coreProperties>
</file>